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99" r:id="rId1"/>
  </p:sldMasterIdLst>
  <p:notesMasterIdLst>
    <p:notesMasterId r:id="rId46"/>
  </p:notesMasterIdLst>
  <p:handoutMasterIdLst>
    <p:handoutMasterId r:id="rId47"/>
  </p:handoutMasterIdLst>
  <p:sldIdLst>
    <p:sldId id="256" r:id="rId2"/>
    <p:sldId id="383" r:id="rId3"/>
    <p:sldId id="384" r:id="rId4"/>
    <p:sldId id="315" r:id="rId5"/>
    <p:sldId id="385" r:id="rId6"/>
    <p:sldId id="386" r:id="rId7"/>
    <p:sldId id="276" r:id="rId8"/>
    <p:sldId id="277" r:id="rId9"/>
    <p:sldId id="340" r:id="rId10"/>
    <p:sldId id="350" r:id="rId11"/>
    <p:sldId id="351" r:id="rId12"/>
    <p:sldId id="341" r:id="rId13"/>
    <p:sldId id="278" r:id="rId14"/>
    <p:sldId id="370" r:id="rId15"/>
    <p:sldId id="283" r:id="rId16"/>
    <p:sldId id="279" r:id="rId17"/>
    <p:sldId id="343" r:id="rId18"/>
    <p:sldId id="346" r:id="rId19"/>
    <p:sldId id="342" r:id="rId20"/>
    <p:sldId id="344" r:id="rId21"/>
    <p:sldId id="345" r:id="rId22"/>
    <p:sldId id="284" r:id="rId23"/>
    <p:sldId id="347" r:id="rId24"/>
    <p:sldId id="348" r:id="rId25"/>
    <p:sldId id="349" r:id="rId26"/>
    <p:sldId id="378" r:id="rId27"/>
    <p:sldId id="379" r:id="rId28"/>
    <p:sldId id="380" r:id="rId29"/>
    <p:sldId id="353" r:id="rId30"/>
    <p:sldId id="387" r:id="rId31"/>
    <p:sldId id="354" r:id="rId32"/>
    <p:sldId id="356" r:id="rId33"/>
    <p:sldId id="357" r:id="rId34"/>
    <p:sldId id="358" r:id="rId35"/>
    <p:sldId id="388" r:id="rId36"/>
    <p:sldId id="371" r:id="rId37"/>
    <p:sldId id="365" r:id="rId38"/>
    <p:sldId id="372" r:id="rId39"/>
    <p:sldId id="374" r:id="rId40"/>
    <p:sldId id="375" r:id="rId41"/>
    <p:sldId id="367" r:id="rId42"/>
    <p:sldId id="377" r:id="rId43"/>
    <p:sldId id="369" r:id="rId44"/>
    <p:sldId id="381" r:id="rId45"/>
  </p:sldIdLst>
  <p:sldSz cx="9144000" cy="6858000" type="screen4x3"/>
  <p:notesSz cx="6797675" cy="9926638"/>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既定のセクション" id="{949634FE-A2FE-46CF-A8A1-329108DC29CB}">
          <p14:sldIdLst>
            <p14:sldId id="256"/>
            <p14:sldId id="383"/>
            <p14:sldId id="384"/>
            <p14:sldId id="315"/>
            <p14:sldId id="385"/>
            <p14:sldId id="386"/>
            <p14:sldId id="276"/>
            <p14:sldId id="277"/>
            <p14:sldId id="340"/>
            <p14:sldId id="350"/>
            <p14:sldId id="351"/>
            <p14:sldId id="341"/>
            <p14:sldId id="278"/>
            <p14:sldId id="370"/>
            <p14:sldId id="283"/>
            <p14:sldId id="279"/>
            <p14:sldId id="343"/>
            <p14:sldId id="346"/>
            <p14:sldId id="342"/>
            <p14:sldId id="344"/>
            <p14:sldId id="345"/>
            <p14:sldId id="284"/>
            <p14:sldId id="347"/>
            <p14:sldId id="348"/>
            <p14:sldId id="349"/>
            <p14:sldId id="378"/>
            <p14:sldId id="379"/>
            <p14:sldId id="380"/>
            <p14:sldId id="353"/>
            <p14:sldId id="387"/>
            <p14:sldId id="354"/>
            <p14:sldId id="356"/>
            <p14:sldId id="357"/>
            <p14:sldId id="358"/>
            <p14:sldId id="388"/>
            <p14:sldId id="371"/>
            <p14:sldId id="365"/>
            <p14:sldId id="372"/>
            <p14:sldId id="374"/>
            <p14:sldId id="375"/>
            <p14:sldId id="367"/>
            <p14:sldId id="377"/>
            <p14:sldId id="369"/>
            <p14:sldId id="381"/>
          </p14:sldIdLst>
        </p14:section>
        <p14:section name="タイトルなしのセクション" id="{3DB365CA-EDB0-44B7-A298-BDB1E133069B}">
          <p14:sldIdLst/>
        </p14:section>
      </p14:sectionLst>
    </p:ex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2" autoAdjust="0"/>
    <p:restoredTop sz="94660"/>
  </p:normalViewPr>
  <p:slideViewPr>
    <p:cSldViewPr>
      <p:cViewPr varScale="1">
        <p:scale>
          <a:sx n="113" d="100"/>
          <a:sy n="113" d="100"/>
        </p:scale>
        <p:origin x="1380" y="108"/>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handoutMaster" Target="handoutMasters/handoutMaster1.xml"/><Relationship Id="rId50"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1" y="0"/>
            <a:ext cx="2945659" cy="496332"/>
          </a:xfrm>
          <a:prstGeom prst="rect">
            <a:avLst/>
          </a:prstGeom>
        </p:spPr>
        <p:txBody>
          <a:bodyPr vert="horz" lIns="91426" tIns="45713" rIns="91426" bIns="45713" rtlCol="0"/>
          <a:lstStyle>
            <a:lvl1pPr algn="l">
              <a:defRPr sz="1200"/>
            </a:lvl1pPr>
          </a:lstStyle>
          <a:p>
            <a:endParaRPr kumimoji="1" lang="ja-JP" altLang="en-US"/>
          </a:p>
        </p:txBody>
      </p:sp>
      <p:sp>
        <p:nvSpPr>
          <p:cNvPr id="3" name="日付プレースホルダー 2"/>
          <p:cNvSpPr>
            <a:spLocks noGrp="1"/>
          </p:cNvSpPr>
          <p:nvPr>
            <p:ph type="dt" sz="quarter" idx="1"/>
          </p:nvPr>
        </p:nvSpPr>
        <p:spPr>
          <a:xfrm>
            <a:off x="3850443" y="0"/>
            <a:ext cx="2945659" cy="496332"/>
          </a:xfrm>
          <a:prstGeom prst="rect">
            <a:avLst/>
          </a:prstGeom>
        </p:spPr>
        <p:txBody>
          <a:bodyPr vert="horz" lIns="91426" tIns="45713" rIns="91426" bIns="45713" rtlCol="0"/>
          <a:lstStyle>
            <a:lvl1pPr algn="r">
              <a:defRPr sz="1200"/>
            </a:lvl1pPr>
          </a:lstStyle>
          <a:p>
            <a:fld id="{5C386804-0E16-4F39-98D6-128BE5FE3175}" type="datetimeFigureOut">
              <a:rPr kumimoji="1" lang="ja-JP" altLang="en-US" smtClean="0"/>
              <a:t>2019/3/28</a:t>
            </a:fld>
            <a:endParaRPr kumimoji="1" lang="ja-JP" altLang="en-US"/>
          </a:p>
        </p:txBody>
      </p:sp>
      <p:sp>
        <p:nvSpPr>
          <p:cNvPr id="4" name="フッター プレースホルダー 3"/>
          <p:cNvSpPr>
            <a:spLocks noGrp="1"/>
          </p:cNvSpPr>
          <p:nvPr>
            <p:ph type="ftr" sz="quarter" idx="2"/>
          </p:nvPr>
        </p:nvSpPr>
        <p:spPr>
          <a:xfrm>
            <a:off x="1" y="9428583"/>
            <a:ext cx="2945659" cy="496332"/>
          </a:xfrm>
          <a:prstGeom prst="rect">
            <a:avLst/>
          </a:prstGeom>
        </p:spPr>
        <p:txBody>
          <a:bodyPr vert="horz" lIns="91426" tIns="45713" rIns="91426" bIns="45713" rtlCol="0" anchor="b"/>
          <a:lstStyle>
            <a:lvl1pPr algn="l">
              <a:defRPr sz="1200"/>
            </a:lvl1pPr>
          </a:lstStyle>
          <a:p>
            <a:endParaRPr kumimoji="1" lang="ja-JP" altLang="en-US"/>
          </a:p>
        </p:txBody>
      </p:sp>
      <p:sp>
        <p:nvSpPr>
          <p:cNvPr id="5" name="スライド番号プレースホルダー 4"/>
          <p:cNvSpPr>
            <a:spLocks noGrp="1"/>
          </p:cNvSpPr>
          <p:nvPr>
            <p:ph type="sldNum" sz="quarter" idx="3"/>
          </p:nvPr>
        </p:nvSpPr>
        <p:spPr>
          <a:xfrm>
            <a:off x="3850443" y="9428583"/>
            <a:ext cx="2945659" cy="496332"/>
          </a:xfrm>
          <a:prstGeom prst="rect">
            <a:avLst/>
          </a:prstGeom>
        </p:spPr>
        <p:txBody>
          <a:bodyPr vert="horz" lIns="91426" tIns="45713" rIns="91426" bIns="45713" rtlCol="0" anchor="b"/>
          <a:lstStyle>
            <a:lvl1pPr algn="r">
              <a:defRPr sz="1200"/>
            </a:lvl1pPr>
          </a:lstStyle>
          <a:p>
            <a:fld id="{E5784FF7-1D02-4C63-A67D-CD7D2B844065}" type="slidenum">
              <a:rPr kumimoji="1" lang="ja-JP" altLang="en-US" smtClean="0"/>
              <a:t>‹#›</a:t>
            </a:fld>
            <a:endParaRPr kumimoji="1" lang="ja-JP" altLang="en-US"/>
          </a:p>
        </p:txBody>
      </p:sp>
    </p:spTree>
    <p:extLst>
      <p:ext uri="{BB962C8B-B14F-4D97-AF65-F5344CB8AC3E}">
        <p14:creationId xmlns:p14="http://schemas.microsoft.com/office/powerpoint/2010/main" val="103763878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46400" cy="496888"/>
          </a:xfrm>
          <a:prstGeom prst="rect">
            <a:avLst/>
          </a:prstGeom>
        </p:spPr>
        <p:txBody>
          <a:bodyPr vert="horz" lIns="91426" tIns="45713" rIns="91426" bIns="45713" rtlCol="0"/>
          <a:lstStyle>
            <a:lvl1pPr algn="l">
              <a:defRPr sz="1200"/>
            </a:lvl1pPr>
          </a:lstStyle>
          <a:p>
            <a:endParaRPr kumimoji="1" lang="ja-JP" altLang="en-US"/>
          </a:p>
        </p:txBody>
      </p:sp>
      <p:sp>
        <p:nvSpPr>
          <p:cNvPr id="3" name="日付プレースホルダー 2"/>
          <p:cNvSpPr>
            <a:spLocks noGrp="1"/>
          </p:cNvSpPr>
          <p:nvPr>
            <p:ph type="dt" idx="1"/>
          </p:nvPr>
        </p:nvSpPr>
        <p:spPr>
          <a:xfrm>
            <a:off x="3849689" y="0"/>
            <a:ext cx="2946400" cy="496888"/>
          </a:xfrm>
          <a:prstGeom prst="rect">
            <a:avLst/>
          </a:prstGeom>
        </p:spPr>
        <p:txBody>
          <a:bodyPr vert="horz" lIns="91426" tIns="45713" rIns="91426" bIns="45713" rtlCol="0"/>
          <a:lstStyle>
            <a:lvl1pPr algn="r">
              <a:defRPr sz="1200"/>
            </a:lvl1pPr>
          </a:lstStyle>
          <a:p>
            <a:fld id="{5BA29C05-ED6C-475D-8FF2-98B9B7449F1C}" type="datetimeFigureOut">
              <a:rPr kumimoji="1" lang="ja-JP" altLang="en-US" smtClean="0"/>
              <a:t>2019/3/28</a:t>
            </a:fld>
            <a:endParaRPr kumimoji="1" lang="ja-JP" altLang="en-US"/>
          </a:p>
        </p:txBody>
      </p:sp>
      <p:sp>
        <p:nvSpPr>
          <p:cNvPr id="4" name="スライド イメージ プレースホルダー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26" tIns="45713" rIns="91426" bIns="45713" rtlCol="0" anchor="ctr"/>
          <a:lstStyle/>
          <a:p>
            <a:endParaRPr lang="ja-JP" altLang="en-US"/>
          </a:p>
        </p:txBody>
      </p:sp>
      <p:sp>
        <p:nvSpPr>
          <p:cNvPr id="5" name="ノート プレースホルダー 4"/>
          <p:cNvSpPr>
            <a:spLocks noGrp="1"/>
          </p:cNvSpPr>
          <p:nvPr>
            <p:ph type="body" sz="quarter" idx="3"/>
          </p:nvPr>
        </p:nvSpPr>
        <p:spPr>
          <a:xfrm>
            <a:off x="679451" y="4714876"/>
            <a:ext cx="5438775" cy="4467225"/>
          </a:xfrm>
          <a:prstGeom prst="rect">
            <a:avLst/>
          </a:prstGeom>
        </p:spPr>
        <p:txBody>
          <a:bodyPr vert="horz" lIns="91426" tIns="45713" rIns="91426" bIns="45713"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9428164"/>
            <a:ext cx="2946400" cy="496887"/>
          </a:xfrm>
          <a:prstGeom prst="rect">
            <a:avLst/>
          </a:prstGeom>
        </p:spPr>
        <p:txBody>
          <a:bodyPr vert="horz" lIns="91426" tIns="45713" rIns="91426" bIns="45713"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49689" y="9428164"/>
            <a:ext cx="2946400" cy="496887"/>
          </a:xfrm>
          <a:prstGeom prst="rect">
            <a:avLst/>
          </a:prstGeom>
        </p:spPr>
        <p:txBody>
          <a:bodyPr vert="horz" lIns="91426" tIns="45713" rIns="91426" bIns="45713" rtlCol="0" anchor="b"/>
          <a:lstStyle>
            <a:lvl1pPr algn="r">
              <a:defRPr sz="1200"/>
            </a:lvl1pPr>
          </a:lstStyle>
          <a:p>
            <a:fld id="{61465AE3-0CFF-45CB-AFA3-E02B2B2BF0EC}" type="slidenum">
              <a:rPr kumimoji="1" lang="ja-JP" altLang="en-US" smtClean="0"/>
              <a:t>‹#›</a:t>
            </a:fld>
            <a:endParaRPr kumimoji="1" lang="ja-JP" altLang="en-US"/>
          </a:p>
        </p:txBody>
      </p:sp>
    </p:spTree>
    <p:extLst>
      <p:ext uri="{BB962C8B-B14F-4D97-AF65-F5344CB8AC3E}">
        <p14:creationId xmlns:p14="http://schemas.microsoft.com/office/powerpoint/2010/main" val="1671024577"/>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Should the (ii) be (iii)?</a:t>
            </a:r>
          </a:p>
          <a:p>
            <a:r>
              <a:rPr lang="en-US" dirty="0"/>
              <a:t>Depending on your audience, is there a need to spell out Left Behind Parent the first time it appears?</a:t>
            </a:r>
          </a:p>
        </p:txBody>
      </p:sp>
      <p:sp>
        <p:nvSpPr>
          <p:cNvPr id="4" name="Slide Number Placeholder 3"/>
          <p:cNvSpPr>
            <a:spLocks noGrp="1"/>
          </p:cNvSpPr>
          <p:nvPr>
            <p:ph type="sldNum" sz="quarter" idx="5"/>
          </p:nvPr>
        </p:nvSpPr>
        <p:spPr/>
        <p:txBody>
          <a:bodyPr/>
          <a:lstStyle/>
          <a:p>
            <a:fld id="{61465AE3-0CFF-45CB-AFA3-E02B2B2BF0EC}" type="slidenum">
              <a:rPr kumimoji="1" lang="ja-JP" altLang="en-US" smtClean="0"/>
              <a:t>14</a:t>
            </a:fld>
            <a:endParaRPr kumimoji="1" lang="ja-JP" altLang="en-US"/>
          </a:p>
        </p:txBody>
      </p:sp>
    </p:spTree>
    <p:extLst>
      <p:ext uri="{BB962C8B-B14F-4D97-AF65-F5344CB8AC3E}">
        <p14:creationId xmlns:p14="http://schemas.microsoft.com/office/powerpoint/2010/main" val="36102169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Is this referring to one case only? If so, singular for “case” is OK. Or are you referring to cases generally? If so, “cases” would be appropriate. </a:t>
            </a:r>
          </a:p>
        </p:txBody>
      </p:sp>
      <p:sp>
        <p:nvSpPr>
          <p:cNvPr id="4" name="Slide Number Placeholder 3"/>
          <p:cNvSpPr>
            <a:spLocks noGrp="1"/>
          </p:cNvSpPr>
          <p:nvPr>
            <p:ph type="sldNum" sz="quarter" idx="5"/>
          </p:nvPr>
        </p:nvSpPr>
        <p:spPr/>
        <p:txBody>
          <a:bodyPr/>
          <a:lstStyle/>
          <a:p>
            <a:fld id="{61465AE3-0CFF-45CB-AFA3-E02B2B2BF0EC}" type="slidenum">
              <a:rPr kumimoji="1" lang="ja-JP" altLang="en-US" smtClean="0"/>
              <a:t>18</a:t>
            </a:fld>
            <a:endParaRPr kumimoji="1" lang="ja-JP" altLang="en-US"/>
          </a:p>
        </p:txBody>
      </p:sp>
    </p:spTree>
    <p:extLst>
      <p:ext uri="{BB962C8B-B14F-4D97-AF65-F5344CB8AC3E}">
        <p14:creationId xmlns:p14="http://schemas.microsoft.com/office/powerpoint/2010/main" val="192623212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61465AE3-0CFF-45CB-AFA3-E02B2B2BF0EC}" type="slidenum">
              <a:rPr kumimoji="1" lang="ja-JP" altLang="en-US" smtClean="0"/>
              <a:t>22</a:t>
            </a:fld>
            <a:endParaRPr kumimoji="1" lang="ja-JP" altLang="en-US"/>
          </a:p>
        </p:txBody>
      </p:sp>
    </p:spTree>
    <p:extLst>
      <p:ext uri="{BB962C8B-B14F-4D97-AF65-F5344CB8AC3E}">
        <p14:creationId xmlns:p14="http://schemas.microsoft.com/office/powerpoint/2010/main" val="256921572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1.Do you mean</a:t>
            </a:r>
            <a:r>
              <a:rPr lang="ja-JP" altLang="en-US" dirty="0"/>
              <a:t>強制執行</a:t>
            </a:r>
            <a:r>
              <a:rPr lang="en-US" altLang="ja-JP" dirty="0"/>
              <a:t>?</a:t>
            </a:r>
          </a:p>
          <a:p>
            <a:r>
              <a:rPr lang="en-US" dirty="0"/>
              <a:t>2. In point2, I use the word “obligor” since it is used in Art. 137 in the Act. However, this term in this context may not be understood. Can you use a different word? Also in point 2, I could not find any rule of this type in connection with the child’s release, so this is a bit of a direct translation. Please confirm.</a:t>
            </a:r>
          </a:p>
        </p:txBody>
      </p:sp>
      <p:sp>
        <p:nvSpPr>
          <p:cNvPr id="4" name="Slide Number Placeholder 3"/>
          <p:cNvSpPr>
            <a:spLocks noGrp="1"/>
          </p:cNvSpPr>
          <p:nvPr>
            <p:ph type="sldNum" sz="quarter" idx="5"/>
          </p:nvPr>
        </p:nvSpPr>
        <p:spPr/>
        <p:txBody>
          <a:bodyPr/>
          <a:lstStyle/>
          <a:p>
            <a:fld id="{61465AE3-0CFF-45CB-AFA3-E02B2B2BF0EC}" type="slidenum">
              <a:rPr kumimoji="1" lang="ja-JP" altLang="en-US" smtClean="0"/>
              <a:t>31</a:t>
            </a:fld>
            <a:endParaRPr kumimoji="1" lang="ja-JP" altLang="en-US"/>
          </a:p>
        </p:txBody>
      </p:sp>
    </p:spTree>
    <p:extLst>
      <p:ext uri="{BB962C8B-B14F-4D97-AF65-F5344CB8AC3E}">
        <p14:creationId xmlns:p14="http://schemas.microsoft.com/office/powerpoint/2010/main" val="108754399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phrase “</a:t>
            </a:r>
            <a:r>
              <a:rPr lang="en-US" u="sng" dirty="0"/>
              <a:t>Preposition of Indirect Compulsory Execution” </a:t>
            </a:r>
            <a:r>
              <a:rPr lang="en-US" u="none" dirty="0"/>
              <a:t>is taken from the official translation of Art. 136 of the Act</a:t>
            </a:r>
            <a:r>
              <a:rPr lang="en-US" u="sng" dirty="0"/>
              <a:t>. </a:t>
            </a:r>
            <a:endParaRPr lang="en-US" dirty="0"/>
          </a:p>
        </p:txBody>
      </p:sp>
      <p:sp>
        <p:nvSpPr>
          <p:cNvPr id="4" name="Slide Number Placeholder 3"/>
          <p:cNvSpPr>
            <a:spLocks noGrp="1"/>
          </p:cNvSpPr>
          <p:nvPr>
            <p:ph type="sldNum" sz="quarter" idx="5"/>
          </p:nvPr>
        </p:nvSpPr>
        <p:spPr/>
        <p:txBody>
          <a:bodyPr/>
          <a:lstStyle/>
          <a:p>
            <a:fld id="{61465AE3-0CFF-45CB-AFA3-E02B2B2BF0EC}" type="slidenum">
              <a:rPr kumimoji="1" lang="ja-JP" altLang="en-US" smtClean="0"/>
              <a:t>32</a:t>
            </a:fld>
            <a:endParaRPr kumimoji="1" lang="ja-JP" altLang="en-US"/>
          </a:p>
        </p:txBody>
      </p:sp>
    </p:spTree>
    <p:extLst>
      <p:ext uri="{BB962C8B-B14F-4D97-AF65-F5344CB8AC3E}">
        <p14:creationId xmlns:p14="http://schemas.microsoft.com/office/powerpoint/2010/main" val="168437018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1942416" y="2514601"/>
            <a:ext cx="6600451" cy="2262781"/>
          </a:xfrm>
        </p:spPr>
        <p:txBody>
          <a:bodyPr anchor="b">
            <a:normAutofit/>
          </a:bodyPr>
          <a:lstStyle>
            <a:lvl1pPr>
              <a:defRPr sz="5400"/>
            </a:lvl1pPr>
          </a:lstStyle>
          <a:p>
            <a:r>
              <a:rPr lang="ja-JP" altLang="en-US"/>
              <a:t>マスター タイトルの書式設定</a:t>
            </a:r>
            <a:endParaRPr lang="en-US" dirty="0"/>
          </a:p>
        </p:txBody>
      </p:sp>
      <p:sp>
        <p:nvSpPr>
          <p:cNvPr id="3" name="Subtitle 2"/>
          <p:cNvSpPr>
            <a:spLocks noGrp="1"/>
          </p:cNvSpPr>
          <p:nvPr>
            <p:ph type="subTitle" idx="1"/>
          </p:nvPr>
        </p:nvSpPr>
        <p:spPr>
          <a:xfrm>
            <a:off x="1942416" y="4777380"/>
            <a:ext cx="6600451"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3D33A47D-8206-4DFA-BBE8-872AF071F4B1}" type="datetimeFigureOut">
              <a:rPr kumimoji="1" lang="ja-JP" altLang="en-US" smtClean="0"/>
              <a:t>2019/3/28</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9" name="Freeform 8"/>
          <p:cNvSpPr/>
          <p:nvPr/>
        </p:nvSpPr>
        <p:spPr bwMode="auto">
          <a:xfrm>
            <a:off x="-31719" y="4321158"/>
            <a:ext cx="1395473" cy="781781"/>
          </a:xfrm>
          <a:custGeom>
            <a:avLst/>
            <a:gdLst/>
            <a:ahLst/>
            <a:cxnLst/>
            <a:rect l="l" t="t" r="r" b="b"/>
            <a:pathLst>
              <a:path w="8042" h="10000">
                <a:moveTo>
                  <a:pt x="5799" y="10000"/>
                </a:moveTo>
                <a:cubicBezTo>
                  <a:pt x="5880" y="10000"/>
                  <a:pt x="5934" y="9940"/>
                  <a:pt x="5961" y="9880"/>
                </a:cubicBezTo>
                <a:cubicBezTo>
                  <a:pt x="5961" y="9820"/>
                  <a:pt x="5988" y="9820"/>
                  <a:pt x="5988" y="9820"/>
                </a:cubicBezTo>
                <a:lnTo>
                  <a:pt x="8042" y="5260"/>
                </a:lnTo>
                <a:cubicBezTo>
                  <a:pt x="8096" y="5140"/>
                  <a:pt x="8096" y="4901"/>
                  <a:pt x="8042" y="4721"/>
                </a:cubicBezTo>
                <a:lnTo>
                  <a:pt x="5988" y="221"/>
                </a:lnTo>
                <a:cubicBezTo>
                  <a:pt x="5988" y="160"/>
                  <a:pt x="5961" y="160"/>
                  <a:pt x="5961" y="160"/>
                </a:cubicBezTo>
                <a:cubicBezTo>
                  <a:pt x="5934" y="101"/>
                  <a:pt x="5880" y="41"/>
                  <a:pt x="5799" y="41"/>
                </a:cubicBezTo>
                <a:lnTo>
                  <a:pt x="18" y="0"/>
                </a:lnTo>
                <a:cubicBezTo>
                  <a:pt x="12" y="3330"/>
                  <a:pt x="6" y="6661"/>
                  <a:pt x="0" y="9991"/>
                </a:cubicBezTo>
                <a:lnTo>
                  <a:pt x="5799" y="10000"/>
                </a:lnTo>
                <a:close/>
              </a:path>
            </a:pathLst>
          </a:custGeom>
          <a:solidFill>
            <a:schemeClr val="accent1"/>
          </a:solidFill>
          <a:ln>
            <a:noFill/>
          </a:ln>
        </p:spPr>
      </p:sp>
      <p:sp>
        <p:nvSpPr>
          <p:cNvPr id="6" name="Slide Number Placeholder 5"/>
          <p:cNvSpPr>
            <a:spLocks noGrp="1"/>
          </p:cNvSpPr>
          <p:nvPr>
            <p:ph type="sldNum" sz="quarter" idx="12"/>
          </p:nvPr>
        </p:nvSpPr>
        <p:spPr>
          <a:xfrm>
            <a:off x="423334" y="4529541"/>
            <a:ext cx="584978" cy="365125"/>
          </a:xfrm>
        </p:spPr>
        <p:txBody>
          <a:bodyPr/>
          <a:lstStyle/>
          <a:p>
            <a:fld id="{221DFFEB-0349-42B3-B1FC-3093DC0B9D4A}" type="slidenum">
              <a:rPr kumimoji="1" lang="ja-JP" altLang="en-US" smtClean="0"/>
              <a:t>‹#›</a:t>
            </a:fld>
            <a:endParaRPr kumimoji="1" lang="ja-JP" altLang="en-US"/>
          </a:p>
        </p:txBody>
      </p:sp>
    </p:spTree>
    <p:extLst>
      <p:ext uri="{BB962C8B-B14F-4D97-AF65-F5344CB8AC3E}">
        <p14:creationId xmlns:p14="http://schemas.microsoft.com/office/powerpoint/2010/main" val="323171311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タイトルとキャプション">
    <p:spTree>
      <p:nvGrpSpPr>
        <p:cNvPr id="1" name=""/>
        <p:cNvGrpSpPr/>
        <p:nvPr/>
      </p:nvGrpSpPr>
      <p:grpSpPr>
        <a:xfrm>
          <a:off x="0" y="0"/>
          <a:ext cx="0" cy="0"/>
          <a:chOff x="0" y="0"/>
          <a:chExt cx="0" cy="0"/>
        </a:xfrm>
      </p:grpSpPr>
      <p:sp>
        <p:nvSpPr>
          <p:cNvPr id="2" name="Title 1"/>
          <p:cNvSpPr>
            <a:spLocks noGrp="1"/>
          </p:cNvSpPr>
          <p:nvPr>
            <p:ph type="title"/>
          </p:nvPr>
        </p:nvSpPr>
        <p:spPr>
          <a:xfrm>
            <a:off x="1942415" y="609600"/>
            <a:ext cx="6591985" cy="3117040"/>
          </a:xfrm>
        </p:spPr>
        <p:txBody>
          <a:bodyPr anchor="ctr">
            <a:normAutofit/>
          </a:bodyPr>
          <a:lstStyle>
            <a:lvl1pPr algn="l">
              <a:defRPr sz="4800" b="0" cap="none"/>
            </a:lvl1pPr>
          </a:lstStyle>
          <a:p>
            <a:r>
              <a:rPr lang="ja-JP" altLang="en-US"/>
              <a:t>マスター タイトルの書式設定</a:t>
            </a:r>
            <a:endParaRPr lang="en-US" dirty="0"/>
          </a:p>
        </p:txBody>
      </p:sp>
      <p:sp>
        <p:nvSpPr>
          <p:cNvPr id="3" name="Text Placeholder 2"/>
          <p:cNvSpPr>
            <a:spLocks noGrp="1"/>
          </p:cNvSpPr>
          <p:nvPr>
            <p:ph type="body" idx="1"/>
          </p:nvPr>
        </p:nvSpPr>
        <p:spPr>
          <a:xfrm>
            <a:off x="1942415" y="4354046"/>
            <a:ext cx="6591985"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3D33A47D-8206-4DFA-BBE8-872AF071F4B1}" type="datetimeFigureOut">
              <a:rPr kumimoji="1" lang="ja-JP" altLang="en-US" smtClean="0"/>
              <a:t>2019/3/28</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10" name="Freeform 11"/>
          <p:cNvSpPr/>
          <p:nvPr/>
        </p:nvSpPr>
        <p:spPr bwMode="auto">
          <a:xfrm flipV="1">
            <a:off x="58" y="3166527"/>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a:xfrm>
            <a:off x="511228" y="3244140"/>
            <a:ext cx="584978" cy="365125"/>
          </a:xfrm>
        </p:spPr>
        <p:txBody>
          <a:bodyPr/>
          <a:lstStyle/>
          <a:p>
            <a:fld id="{221DFFEB-0349-42B3-B1FC-3093DC0B9D4A}" type="slidenum">
              <a:rPr kumimoji="1" lang="ja-JP" altLang="en-US" smtClean="0"/>
              <a:t>‹#›</a:t>
            </a:fld>
            <a:endParaRPr kumimoji="1" lang="ja-JP" altLang="en-US"/>
          </a:p>
        </p:txBody>
      </p:sp>
    </p:spTree>
    <p:extLst>
      <p:ext uri="{BB962C8B-B14F-4D97-AF65-F5344CB8AC3E}">
        <p14:creationId xmlns:p14="http://schemas.microsoft.com/office/powerpoint/2010/main" val="369909521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引用 (キャプション付き)">
    <p:spTree>
      <p:nvGrpSpPr>
        <p:cNvPr id="1" name=""/>
        <p:cNvGrpSpPr/>
        <p:nvPr/>
      </p:nvGrpSpPr>
      <p:grpSpPr>
        <a:xfrm>
          <a:off x="0" y="0"/>
          <a:ext cx="0" cy="0"/>
          <a:chOff x="0" y="0"/>
          <a:chExt cx="0" cy="0"/>
        </a:xfrm>
      </p:grpSpPr>
      <p:sp>
        <p:nvSpPr>
          <p:cNvPr id="2" name="Title 1"/>
          <p:cNvSpPr>
            <a:spLocks noGrp="1"/>
          </p:cNvSpPr>
          <p:nvPr>
            <p:ph type="title"/>
          </p:nvPr>
        </p:nvSpPr>
        <p:spPr>
          <a:xfrm>
            <a:off x="2188123" y="609600"/>
            <a:ext cx="6109587" cy="2895600"/>
          </a:xfrm>
        </p:spPr>
        <p:txBody>
          <a:bodyPr anchor="ctr">
            <a:normAutofit/>
          </a:bodyPr>
          <a:lstStyle>
            <a:lvl1pPr algn="l">
              <a:defRPr sz="4800" b="0" cap="none"/>
            </a:lvl1pPr>
          </a:lstStyle>
          <a:p>
            <a:r>
              <a:rPr lang="ja-JP" altLang="en-US"/>
              <a:t>マスター タイトルの書式設定</a:t>
            </a:r>
            <a:endParaRPr lang="en-US" dirty="0"/>
          </a:p>
        </p:txBody>
      </p:sp>
      <p:sp>
        <p:nvSpPr>
          <p:cNvPr id="13" name="Text Placeholder 9"/>
          <p:cNvSpPr>
            <a:spLocks noGrp="1"/>
          </p:cNvSpPr>
          <p:nvPr>
            <p:ph type="body" sz="quarter" idx="13"/>
          </p:nvPr>
        </p:nvSpPr>
        <p:spPr>
          <a:xfrm>
            <a:off x="2415972" y="3505200"/>
            <a:ext cx="5653888"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ja-JP" altLang="en-US"/>
              <a:t>マスター テキストの書式設定</a:t>
            </a:r>
          </a:p>
        </p:txBody>
      </p:sp>
      <p:sp>
        <p:nvSpPr>
          <p:cNvPr id="3" name="Text Placeholder 2"/>
          <p:cNvSpPr>
            <a:spLocks noGrp="1"/>
          </p:cNvSpPr>
          <p:nvPr>
            <p:ph type="body" idx="1"/>
          </p:nvPr>
        </p:nvSpPr>
        <p:spPr>
          <a:xfrm>
            <a:off x="1942415" y="4354046"/>
            <a:ext cx="6591985"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3D33A47D-8206-4DFA-BBE8-872AF071F4B1}" type="datetimeFigureOut">
              <a:rPr kumimoji="1" lang="ja-JP" altLang="en-US" smtClean="0"/>
              <a:t>2019/3/28</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19" name="Freeform 11"/>
          <p:cNvSpPr/>
          <p:nvPr/>
        </p:nvSpPr>
        <p:spPr bwMode="auto">
          <a:xfrm flipV="1">
            <a:off x="58" y="3166527"/>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a:xfrm>
            <a:off x="511228" y="3244140"/>
            <a:ext cx="584978" cy="365125"/>
          </a:xfrm>
        </p:spPr>
        <p:txBody>
          <a:bodyPr/>
          <a:lstStyle/>
          <a:p>
            <a:fld id="{221DFFEB-0349-42B3-B1FC-3093DC0B9D4A}" type="slidenum">
              <a:rPr kumimoji="1" lang="ja-JP" altLang="en-US" smtClean="0"/>
              <a:t>‹#›</a:t>
            </a:fld>
            <a:endParaRPr kumimoji="1" lang="ja-JP" altLang="en-US"/>
          </a:p>
        </p:txBody>
      </p:sp>
      <p:sp>
        <p:nvSpPr>
          <p:cNvPr id="14" name="TextBox 13"/>
          <p:cNvSpPr txBox="1"/>
          <p:nvPr/>
        </p:nvSpPr>
        <p:spPr>
          <a:xfrm>
            <a:off x="1808316" y="648005"/>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8169533" y="2905306"/>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224520696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名札">
    <p:spTree>
      <p:nvGrpSpPr>
        <p:cNvPr id="1" name=""/>
        <p:cNvGrpSpPr/>
        <p:nvPr/>
      </p:nvGrpSpPr>
      <p:grpSpPr>
        <a:xfrm>
          <a:off x="0" y="0"/>
          <a:ext cx="0" cy="0"/>
          <a:chOff x="0" y="0"/>
          <a:chExt cx="0" cy="0"/>
        </a:xfrm>
      </p:grpSpPr>
      <p:sp>
        <p:nvSpPr>
          <p:cNvPr id="2" name="Title 1"/>
          <p:cNvSpPr>
            <a:spLocks noGrp="1"/>
          </p:cNvSpPr>
          <p:nvPr>
            <p:ph type="title"/>
          </p:nvPr>
        </p:nvSpPr>
        <p:spPr>
          <a:xfrm>
            <a:off x="1942415" y="2438401"/>
            <a:ext cx="6591985" cy="2724845"/>
          </a:xfrm>
        </p:spPr>
        <p:txBody>
          <a:bodyPr anchor="b">
            <a:normAutofit/>
          </a:bodyPr>
          <a:lstStyle>
            <a:lvl1pPr algn="l">
              <a:defRPr sz="4800" b="0"/>
            </a:lvl1pPr>
          </a:lstStyle>
          <a:p>
            <a:r>
              <a:rPr lang="ja-JP" altLang="en-US"/>
              <a:t>マスター タイトルの書式設定</a:t>
            </a:r>
            <a:endParaRPr lang="en-US" dirty="0"/>
          </a:p>
        </p:txBody>
      </p:sp>
      <p:sp>
        <p:nvSpPr>
          <p:cNvPr id="4" name="Text Placeholder 3"/>
          <p:cNvSpPr>
            <a:spLocks noGrp="1"/>
          </p:cNvSpPr>
          <p:nvPr>
            <p:ph type="body" sz="half" idx="2"/>
          </p:nvPr>
        </p:nvSpPr>
        <p:spPr>
          <a:xfrm>
            <a:off x="1942415" y="5181600"/>
            <a:ext cx="6591985"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ja-JP" altLang="en-US"/>
              <a:t>マスター テキストの書式設定</a:t>
            </a:r>
          </a:p>
        </p:txBody>
      </p:sp>
      <p:sp>
        <p:nvSpPr>
          <p:cNvPr id="5" name="Date Placeholder 4"/>
          <p:cNvSpPr>
            <a:spLocks noGrp="1"/>
          </p:cNvSpPr>
          <p:nvPr>
            <p:ph type="dt" sz="half" idx="10"/>
          </p:nvPr>
        </p:nvSpPr>
        <p:spPr/>
        <p:txBody>
          <a:bodyPr/>
          <a:lstStyle/>
          <a:p>
            <a:fld id="{3D33A47D-8206-4DFA-BBE8-872AF071F4B1}" type="datetimeFigureOut">
              <a:rPr kumimoji="1" lang="ja-JP" altLang="en-US" smtClean="0"/>
              <a:t>2019/3/28</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11" name="Freeform 11"/>
          <p:cNvSpPr/>
          <p:nvPr/>
        </p:nvSpPr>
        <p:spPr bwMode="auto">
          <a:xfrm flipV="1">
            <a:off x="58" y="4910660"/>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a:xfrm>
            <a:off x="511228" y="4983088"/>
            <a:ext cx="584978" cy="365125"/>
          </a:xfrm>
        </p:spPr>
        <p:txBody>
          <a:bodyPr/>
          <a:lstStyle/>
          <a:p>
            <a:fld id="{221DFFEB-0349-42B3-B1FC-3093DC0B9D4A}" type="slidenum">
              <a:rPr kumimoji="1" lang="ja-JP" altLang="en-US" smtClean="0"/>
              <a:t>‹#›</a:t>
            </a:fld>
            <a:endParaRPr kumimoji="1" lang="ja-JP" altLang="en-US"/>
          </a:p>
        </p:txBody>
      </p:sp>
    </p:spTree>
    <p:extLst>
      <p:ext uri="{BB962C8B-B14F-4D97-AF65-F5344CB8AC3E}">
        <p14:creationId xmlns:p14="http://schemas.microsoft.com/office/powerpoint/2010/main" val="391685374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引用付きの名札">
    <p:spTree>
      <p:nvGrpSpPr>
        <p:cNvPr id="1" name=""/>
        <p:cNvGrpSpPr/>
        <p:nvPr/>
      </p:nvGrpSpPr>
      <p:grpSpPr>
        <a:xfrm>
          <a:off x="0" y="0"/>
          <a:ext cx="0" cy="0"/>
          <a:chOff x="0" y="0"/>
          <a:chExt cx="0" cy="0"/>
        </a:xfrm>
      </p:grpSpPr>
      <p:sp>
        <p:nvSpPr>
          <p:cNvPr id="13" name="Title 1"/>
          <p:cNvSpPr>
            <a:spLocks noGrp="1"/>
          </p:cNvSpPr>
          <p:nvPr>
            <p:ph type="title"/>
          </p:nvPr>
        </p:nvSpPr>
        <p:spPr>
          <a:xfrm>
            <a:off x="2188123" y="609600"/>
            <a:ext cx="6109587" cy="2895600"/>
          </a:xfrm>
        </p:spPr>
        <p:txBody>
          <a:bodyPr anchor="ctr">
            <a:normAutofit/>
          </a:bodyPr>
          <a:lstStyle>
            <a:lvl1pPr algn="l">
              <a:defRPr sz="4800" b="0" cap="none"/>
            </a:lvl1pPr>
          </a:lstStyle>
          <a:p>
            <a:r>
              <a:rPr lang="ja-JP" altLang="en-US"/>
              <a:t>マスター タイトルの書式設定</a:t>
            </a:r>
            <a:endParaRPr lang="en-US" dirty="0"/>
          </a:p>
        </p:txBody>
      </p:sp>
      <p:sp>
        <p:nvSpPr>
          <p:cNvPr id="21" name="Text Placeholder 9"/>
          <p:cNvSpPr>
            <a:spLocks noGrp="1"/>
          </p:cNvSpPr>
          <p:nvPr>
            <p:ph type="body" sz="quarter" idx="13"/>
          </p:nvPr>
        </p:nvSpPr>
        <p:spPr>
          <a:xfrm>
            <a:off x="1942415" y="4343400"/>
            <a:ext cx="6688292"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ja-JP" altLang="en-US"/>
              <a:t>マスター テキストの書式設定</a:t>
            </a:r>
          </a:p>
        </p:txBody>
      </p:sp>
      <p:sp>
        <p:nvSpPr>
          <p:cNvPr id="4" name="Text Placeholder 3"/>
          <p:cNvSpPr>
            <a:spLocks noGrp="1"/>
          </p:cNvSpPr>
          <p:nvPr>
            <p:ph type="body" sz="half" idx="2"/>
          </p:nvPr>
        </p:nvSpPr>
        <p:spPr>
          <a:xfrm>
            <a:off x="1942415" y="5181600"/>
            <a:ext cx="6688292"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ja-JP" altLang="en-US"/>
              <a:t>マスター テキストの書式設定</a:t>
            </a:r>
          </a:p>
        </p:txBody>
      </p:sp>
      <p:sp>
        <p:nvSpPr>
          <p:cNvPr id="5" name="Date Placeholder 4"/>
          <p:cNvSpPr>
            <a:spLocks noGrp="1"/>
          </p:cNvSpPr>
          <p:nvPr>
            <p:ph type="dt" sz="half" idx="10"/>
          </p:nvPr>
        </p:nvSpPr>
        <p:spPr/>
        <p:txBody>
          <a:bodyPr/>
          <a:lstStyle/>
          <a:p>
            <a:fld id="{3D33A47D-8206-4DFA-BBE8-872AF071F4B1}" type="datetimeFigureOut">
              <a:rPr kumimoji="1" lang="ja-JP" altLang="en-US" smtClean="0"/>
              <a:t>2019/3/28</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20" name="Freeform 11"/>
          <p:cNvSpPr/>
          <p:nvPr/>
        </p:nvSpPr>
        <p:spPr bwMode="auto">
          <a:xfrm flipV="1">
            <a:off x="58" y="4910660"/>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a:xfrm>
            <a:off x="511228" y="4983088"/>
            <a:ext cx="584978" cy="365125"/>
          </a:xfrm>
        </p:spPr>
        <p:txBody>
          <a:bodyPr/>
          <a:lstStyle/>
          <a:p>
            <a:fld id="{221DFFEB-0349-42B3-B1FC-3093DC0B9D4A}" type="slidenum">
              <a:rPr kumimoji="1" lang="ja-JP" altLang="en-US" smtClean="0"/>
              <a:t>‹#›</a:t>
            </a:fld>
            <a:endParaRPr kumimoji="1" lang="ja-JP" altLang="en-US"/>
          </a:p>
        </p:txBody>
      </p:sp>
      <p:sp>
        <p:nvSpPr>
          <p:cNvPr id="11" name="TextBox 10"/>
          <p:cNvSpPr txBox="1"/>
          <p:nvPr/>
        </p:nvSpPr>
        <p:spPr>
          <a:xfrm>
            <a:off x="1808316" y="648005"/>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2" name="TextBox 11"/>
          <p:cNvSpPr txBox="1"/>
          <p:nvPr/>
        </p:nvSpPr>
        <p:spPr>
          <a:xfrm>
            <a:off x="8169533" y="2905306"/>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322369080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真または偽">
    <p:spTree>
      <p:nvGrpSpPr>
        <p:cNvPr id="1" name=""/>
        <p:cNvGrpSpPr/>
        <p:nvPr/>
      </p:nvGrpSpPr>
      <p:grpSpPr>
        <a:xfrm>
          <a:off x="0" y="0"/>
          <a:ext cx="0" cy="0"/>
          <a:chOff x="0" y="0"/>
          <a:chExt cx="0" cy="0"/>
        </a:xfrm>
      </p:grpSpPr>
      <p:sp>
        <p:nvSpPr>
          <p:cNvPr id="2" name="Title 1"/>
          <p:cNvSpPr>
            <a:spLocks noGrp="1"/>
          </p:cNvSpPr>
          <p:nvPr>
            <p:ph type="title"/>
          </p:nvPr>
        </p:nvSpPr>
        <p:spPr>
          <a:xfrm>
            <a:off x="1942416" y="627407"/>
            <a:ext cx="6591984" cy="2880020"/>
          </a:xfrm>
        </p:spPr>
        <p:txBody>
          <a:bodyPr anchor="ctr">
            <a:normAutofit/>
          </a:bodyPr>
          <a:lstStyle>
            <a:lvl1pPr algn="l">
              <a:defRPr sz="4800" b="0"/>
            </a:lvl1pPr>
          </a:lstStyle>
          <a:p>
            <a:r>
              <a:rPr lang="ja-JP" altLang="en-US"/>
              <a:t>マスター タイトルの書式設定</a:t>
            </a:r>
            <a:endParaRPr lang="en-US" dirty="0"/>
          </a:p>
        </p:txBody>
      </p:sp>
      <p:sp>
        <p:nvSpPr>
          <p:cNvPr id="21" name="Text Placeholder 9"/>
          <p:cNvSpPr>
            <a:spLocks noGrp="1"/>
          </p:cNvSpPr>
          <p:nvPr>
            <p:ph type="body" sz="quarter" idx="13"/>
          </p:nvPr>
        </p:nvSpPr>
        <p:spPr>
          <a:xfrm>
            <a:off x="1942415" y="4343400"/>
            <a:ext cx="6591985"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ja-JP" altLang="en-US"/>
              <a:t>マスター テキストの書式設定</a:t>
            </a:r>
          </a:p>
        </p:txBody>
      </p:sp>
      <p:sp>
        <p:nvSpPr>
          <p:cNvPr id="4" name="Text Placeholder 3"/>
          <p:cNvSpPr>
            <a:spLocks noGrp="1"/>
          </p:cNvSpPr>
          <p:nvPr>
            <p:ph type="body" sz="half" idx="2"/>
          </p:nvPr>
        </p:nvSpPr>
        <p:spPr>
          <a:xfrm>
            <a:off x="1942415" y="5181600"/>
            <a:ext cx="6591985"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ja-JP" altLang="en-US"/>
              <a:t>マスター テキストの書式設定</a:t>
            </a:r>
          </a:p>
        </p:txBody>
      </p:sp>
      <p:sp>
        <p:nvSpPr>
          <p:cNvPr id="5" name="Date Placeholder 4"/>
          <p:cNvSpPr>
            <a:spLocks noGrp="1"/>
          </p:cNvSpPr>
          <p:nvPr>
            <p:ph type="dt" sz="half" idx="10"/>
          </p:nvPr>
        </p:nvSpPr>
        <p:spPr/>
        <p:txBody>
          <a:bodyPr/>
          <a:lstStyle/>
          <a:p>
            <a:fld id="{3D33A47D-8206-4DFA-BBE8-872AF071F4B1}" type="datetimeFigureOut">
              <a:rPr kumimoji="1" lang="ja-JP" altLang="en-US" smtClean="0"/>
              <a:t>2019/3/28</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10" name="Freeform 11"/>
          <p:cNvSpPr/>
          <p:nvPr/>
        </p:nvSpPr>
        <p:spPr bwMode="auto">
          <a:xfrm flipV="1">
            <a:off x="58" y="4910660"/>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a:xfrm>
            <a:off x="511228" y="4983088"/>
            <a:ext cx="584978" cy="365125"/>
          </a:xfrm>
        </p:spPr>
        <p:txBody>
          <a:bodyPr/>
          <a:lstStyle/>
          <a:p>
            <a:fld id="{221DFFEB-0349-42B3-B1FC-3093DC0B9D4A}" type="slidenum">
              <a:rPr kumimoji="1" lang="ja-JP" altLang="en-US" smtClean="0"/>
              <a:t>‹#›</a:t>
            </a:fld>
            <a:endParaRPr kumimoji="1" lang="ja-JP" altLang="en-US"/>
          </a:p>
        </p:txBody>
      </p:sp>
    </p:spTree>
    <p:extLst>
      <p:ext uri="{BB962C8B-B14F-4D97-AF65-F5344CB8AC3E}">
        <p14:creationId xmlns:p14="http://schemas.microsoft.com/office/powerpoint/2010/main" val="224844424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ncho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3D33A47D-8206-4DFA-BBE8-872AF071F4B1}" type="datetimeFigureOut">
              <a:rPr kumimoji="1" lang="ja-JP" altLang="en-US" smtClean="0"/>
              <a:t>2019/3/28</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10"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221DFFEB-0349-42B3-B1FC-3093DC0B9D4A}" type="slidenum">
              <a:rPr kumimoji="1" lang="ja-JP" altLang="en-US" smtClean="0"/>
              <a:t>‹#›</a:t>
            </a:fld>
            <a:endParaRPr kumimoji="1" lang="ja-JP" altLang="en-US"/>
          </a:p>
        </p:txBody>
      </p:sp>
    </p:spTree>
    <p:extLst>
      <p:ext uri="{BB962C8B-B14F-4D97-AF65-F5344CB8AC3E}">
        <p14:creationId xmlns:p14="http://schemas.microsoft.com/office/powerpoint/2010/main" val="113962144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78535" y="627406"/>
            <a:ext cx="1656132" cy="5283817"/>
          </a:xfrm>
        </p:spPr>
        <p:txBody>
          <a:bodyPr vert="eaVert" anchor="ctr"/>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1942416" y="627406"/>
            <a:ext cx="4716348" cy="5283817"/>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3D33A47D-8206-4DFA-BBE8-872AF071F4B1}" type="datetimeFigureOut">
              <a:rPr kumimoji="1" lang="ja-JP" altLang="en-US" smtClean="0"/>
              <a:t>2019/3/28</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10"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221DFFEB-0349-42B3-B1FC-3093DC0B9D4A}" type="slidenum">
              <a:rPr kumimoji="1" lang="ja-JP" altLang="en-US" smtClean="0"/>
              <a:t>‹#›</a:t>
            </a:fld>
            <a:endParaRPr kumimoji="1" lang="ja-JP" altLang="en-US"/>
          </a:p>
        </p:txBody>
      </p:sp>
    </p:spTree>
    <p:extLst>
      <p:ext uri="{BB962C8B-B14F-4D97-AF65-F5344CB8AC3E}">
        <p14:creationId xmlns:p14="http://schemas.microsoft.com/office/powerpoint/2010/main" val="15232908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1945201" y="624110"/>
            <a:ext cx="6589199" cy="1280890"/>
          </a:xfrm>
        </p:spPr>
        <p:txBody>
          <a:bodyPr/>
          <a:lstStyle/>
          <a:p>
            <a:r>
              <a:rPr lang="ja-JP" altLang="en-US"/>
              <a:t>マスター タイトルの書式設定</a:t>
            </a:r>
            <a:endParaRPr lang="en-US" dirty="0"/>
          </a:p>
        </p:txBody>
      </p:sp>
      <p:sp>
        <p:nvSpPr>
          <p:cNvPr id="3" name="Content Placeholder 2"/>
          <p:cNvSpPr>
            <a:spLocks noGrp="1"/>
          </p:cNvSpPr>
          <p:nvPr>
            <p:ph idx="1"/>
          </p:nvPr>
        </p:nvSpPr>
        <p:spPr>
          <a:xfrm>
            <a:off x="1942415" y="2133600"/>
            <a:ext cx="6591985" cy="3777622"/>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3D33A47D-8206-4DFA-BBE8-872AF071F4B1}" type="datetimeFigureOut">
              <a:rPr kumimoji="1" lang="ja-JP" altLang="en-US" smtClean="0"/>
              <a:t>2019/3/28</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10"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221DFFEB-0349-42B3-B1FC-3093DC0B9D4A}" type="slidenum">
              <a:rPr kumimoji="1" lang="ja-JP" altLang="en-US" smtClean="0"/>
              <a:t>‹#›</a:t>
            </a:fld>
            <a:endParaRPr kumimoji="1" lang="ja-JP" altLang="en-US"/>
          </a:p>
        </p:txBody>
      </p:sp>
    </p:spTree>
    <p:extLst>
      <p:ext uri="{BB962C8B-B14F-4D97-AF65-F5344CB8AC3E}">
        <p14:creationId xmlns:p14="http://schemas.microsoft.com/office/powerpoint/2010/main" val="204037201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1942415" y="2074562"/>
            <a:ext cx="6591985" cy="1468800"/>
          </a:xfrm>
        </p:spPr>
        <p:txBody>
          <a:bodyPr anchor="b"/>
          <a:lstStyle>
            <a:lvl1pPr algn="l">
              <a:defRPr sz="4000" b="0" cap="none"/>
            </a:lvl1pPr>
          </a:lstStyle>
          <a:p>
            <a:r>
              <a:rPr lang="ja-JP" altLang="en-US"/>
              <a:t>マスター タイトルの書式設定</a:t>
            </a:r>
            <a:endParaRPr lang="en-US" dirty="0"/>
          </a:p>
        </p:txBody>
      </p:sp>
      <p:sp>
        <p:nvSpPr>
          <p:cNvPr id="3" name="Text Placeholder 2"/>
          <p:cNvSpPr>
            <a:spLocks noGrp="1"/>
          </p:cNvSpPr>
          <p:nvPr>
            <p:ph type="body" idx="1"/>
          </p:nvPr>
        </p:nvSpPr>
        <p:spPr>
          <a:xfrm>
            <a:off x="1942415" y="3581400"/>
            <a:ext cx="6591985"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3D33A47D-8206-4DFA-BBE8-872AF071F4B1}" type="datetimeFigureOut">
              <a:rPr kumimoji="1" lang="ja-JP" altLang="en-US" smtClean="0"/>
              <a:t>2019/3/28</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11" name="Freeform 11"/>
          <p:cNvSpPr/>
          <p:nvPr/>
        </p:nvSpPr>
        <p:spPr bwMode="auto">
          <a:xfrm flipV="1">
            <a:off x="58" y="3166527"/>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a:xfrm>
            <a:off x="511228" y="3244140"/>
            <a:ext cx="584978" cy="365125"/>
          </a:xfrm>
        </p:spPr>
        <p:txBody>
          <a:bodyPr/>
          <a:lstStyle/>
          <a:p>
            <a:fld id="{221DFFEB-0349-42B3-B1FC-3093DC0B9D4A}" type="slidenum">
              <a:rPr kumimoji="1" lang="ja-JP" altLang="en-US" smtClean="0"/>
              <a:t>‹#›</a:t>
            </a:fld>
            <a:endParaRPr kumimoji="1" lang="ja-JP" altLang="en-US"/>
          </a:p>
        </p:txBody>
      </p:sp>
    </p:spTree>
    <p:extLst>
      <p:ext uri="{BB962C8B-B14F-4D97-AF65-F5344CB8AC3E}">
        <p14:creationId xmlns:p14="http://schemas.microsoft.com/office/powerpoint/2010/main" val="203584235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1942416" y="2136706"/>
            <a:ext cx="3197531" cy="3767397"/>
          </a:xfrm>
        </p:spPr>
        <p:txBody>
          <a:bodyPr>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5337307" y="2136706"/>
            <a:ext cx="3197093" cy="3767397"/>
          </a:xfrm>
        </p:spPr>
        <p:txBody>
          <a:bodyPr>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3D33A47D-8206-4DFA-BBE8-872AF071F4B1}" type="datetimeFigureOut">
              <a:rPr kumimoji="1" lang="ja-JP" altLang="en-US" smtClean="0"/>
              <a:t>2019/3/28</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12"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13" name="Slide Number Placeholder 5"/>
          <p:cNvSpPr>
            <a:spLocks noGrp="1"/>
          </p:cNvSpPr>
          <p:nvPr>
            <p:ph type="sldNum" sz="quarter" idx="12"/>
          </p:nvPr>
        </p:nvSpPr>
        <p:spPr>
          <a:xfrm>
            <a:off x="511228" y="787783"/>
            <a:ext cx="584978" cy="365125"/>
          </a:xfrm>
        </p:spPr>
        <p:txBody>
          <a:bodyPr/>
          <a:lstStyle/>
          <a:p>
            <a:fld id="{221DFFEB-0349-42B3-B1FC-3093DC0B9D4A}" type="slidenum">
              <a:rPr kumimoji="1" lang="ja-JP" altLang="en-US" smtClean="0"/>
              <a:t>‹#›</a:t>
            </a:fld>
            <a:endParaRPr kumimoji="1" lang="ja-JP" altLang="en-US"/>
          </a:p>
        </p:txBody>
      </p:sp>
    </p:spTree>
    <p:extLst>
      <p:ext uri="{BB962C8B-B14F-4D97-AF65-F5344CB8AC3E}">
        <p14:creationId xmlns:p14="http://schemas.microsoft.com/office/powerpoint/2010/main" val="292071274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2265352" y="2226626"/>
            <a:ext cx="2874596"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Content Placeholder 3"/>
          <p:cNvSpPr>
            <a:spLocks noGrp="1"/>
          </p:cNvSpPr>
          <p:nvPr>
            <p:ph sz="half" idx="2"/>
          </p:nvPr>
        </p:nvSpPr>
        <p:spPr>
          <a:xfrm>
            <a:off x="1942415" y="2802888"/>
            <a:ext cx="3197532" cy="3105703"/>
          </a:xfrm>
        </p:spPr>
        <p:txBody>
          <a:bodyPr>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5656154" y="2223398"/>
            <a:ext cx="2873239"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Content Placeholder 5"/>
          <p:cNvSpPr>
            <a:spLocks noGrp="1"/>
          </p:cNvSpPr>
          <p:nvPr>
            <p:ph sz="quarter" idx="4"/>
          </p:nvPr>
        </p:nvSpPr>
        <p:spPr>
          <a:xfrm>
            <a:off x="5333715" y="2799660"/>
            <a:ext cx="3195680" cy="3105703"/>
          </a:xfrm>
        </p:spPr>
        <p:txBody>
          <a:bodyPr>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3D33A47D-8206-4DFA-BBE8-872AF071F4B1}" type="datetimeFigureOut">
              <a:rPr kumimoji="1" lang="ja-JP" altLang="en-US" smtClean="0"/>
              <a:t>2019/3/28</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11"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12" name="Slide Number Placeholder 5"/>
          <p:cNvSpPr>
            <a:spLocks noGrp="1"/>
          </p:cNvSpPr>
          <p:nvPr>
            <p:ph type="sldNum" sz="quarter" idx="12"/>
          </p:nvPr>
        </p:nvSpPr>
        <p:spPr>
          <a:xfrm>
            <a:off x="511228" y="787783"/>
            <a:ext cx="584978" cy="365125"/>
          </a:xfrm>
        </p:spPr>
        <p:txBody>
          <a:bodyPr/>
          <a:lstStyle/>
          <a:p>
            <a:fld id="{221DFFEB-0349-42B3-B1FC-3093DC0B9D4A}" type="slidenum">
              <a:rPr kumimoji="1" lang="ja-JP" altLang="en-US" smtClean="0"/>
              <a:t>‹#›</a:t>
            </a:fld>
            <a:endParaRPr kumimoji="1" lang="ja-JP" altLang="en-US"/>
          </a:p>
        </p:txBody>
      </p:sp>
    </p:spTree>
    <p:extLst>
      <p:ext uri="{BB962C8B-B14F-4D97-AF65-F5344CB8AC3E}">
        <p14:creationId xmlns:p14="http://schemas.microsoft.com/office/powerpoint/2010/main" val="294753907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a:xfrm>
            <a:off x="1945200" y="624110"/>
            <a:ext cx="6589200" cy="1280890"/>
          </a:xfrm>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3D33A47D-8206-4DFA-BBE8-872AF071F4B1}" type="datetimeFigureOut">
              <a:rPr kumimoji="1" lang="ja-JP" altLang="en-US" smtClean="0"/>
              <a:t>2019/3/28</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8"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221DFFEB-0349-42B3-B1FC-3093DC0B9D4A}" type="slidenum">
              <a:rPr kumimoji="1" lang="ja-JP" altLang="en-US" smtClean="0"/>
              <a:t>‹#›</a:t>
            </a:fld>
            <a:endParaRPr kumimoji="1" lang="ja-JP" altLang="en-US"/>
          </a:p>
        </p:txBody>
      </p:sp>
    </p:spTree>
    <p:extLst>
      <p:ext uri="{BB962C8B-B14F-4D97-AF65-F5344CB8AC3E}">
        <p14:creationId xmlns:p14="http://schemas.microsoft.com/office/powerpoint/2010/main" val="196048267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D33A47D-8206-4DFA-BBE8-872AF071F4B1}" type="datetimeFigureOut">
              <a:rPr kumimoji="1" lang="ja-JP" altLang="en-US" smtClean="0"/>
              <a:t>2019/3/28</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6"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221DFFEB-0349-42B3-B1FC-3093DC0B9D4A}" type="slidenum">
              <a:rPr kumimoji="1" lang="ja-JP" altLang="en-US" smtClean="0"/>
              <a:t>‹#›</a:t>
            </a:fld>
            <a:endParaRPr kumimoji="1" lang="ja-JP" altLang="en-US"/>
          </a:p>
        </p:txBody>
      </p:sp>
    </p:spTree>
    <p:extLst>
      <p:ext uri="{BB962C8B-B14F-4D97-AF65-F5344CB8AC3E}">
        <p14:creationId xmlns:p14="http://schemas.microsoft.com/office/powerpoint/2010/main" val="286283444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1942415" y="446088"/>
            <a:ext cx="2629584" cy="976312"/>
          </a:xfrm>
        </p:spPr>
        <p:txBody>
          <a:bodyPr anchor="b"/>
          <a:lstStyle>
            <a:lvl1pPr algn="l">
              <a:defRPr sz="2000" b="0"/>
            </a:lvl1pPr>
          </a:lstStyle>
          <a:p>
            <a:r>
              <a:rPr lang="ja-JP" altLang="en-US"/>
              <a:t>マスター タイトルの書式設定</a:t>
            </a:r>
            <a:endParaRPr lang="en-US" dirty="0"/>
          </a:p>
        </p:txBody>
      </p:sp>
      <p:sp>
        <p:nvSpPr>
          <p:cNvPr id="3" name="Content Placeholder 2"/>
          <p:cNvSpPr>
            <a:spLocks noGrp="1"/>
          </p:cNvSpPr>
          <p:nvPr>
            <p:ph idx="1"/>
          </p:nvPr>
        </p:nvSpPr>
        <p:spPr>
          <a:xfrm>
            <a:off x="4743494" y="446089"/>
            <a:ext cx="3790906" cy="5414963"/>
          </a:xfrm>
        </p:spPr>
        <p:txBody>
          <a:bodyPr anchor="ctr">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1942415" y="1598613"/>
            <a:ext cx="2629584"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3D33A47D-8206-4DFA-BBE8-872AF071F4B1}" type="datetimeFigureOut">
              <a:rPr kumimoji="1" lang="ja-JP" altLang="en-US" smtClean="0"/>
              <a:t>2019/3/28</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10"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221DFFEB-0349-42B3-B1FC-3093DC0B9D4A}" type="slidenum">
              <a:rPr kumimoji="1" lang="ja-JP" altLang="en-US" smtClean="0"/>
              <a:t>‹#›</a:t>
            </a:fld>
            <a:endParaRPr kumimoji="1" lang="ja-JP" altLang="en-US"/>
          </a:p>
        </p:txBody>
      </p:sp>
    </p:spTree>
    <p:extLst>
      <p:ext uri="{BB962C8B-B14F-4D97-AF65-F5344CB8AC3E}">
        <p14:creationId xmlns:p14="http://schemas.microsoft.com/office/powerpoint/2010/main" val="249133207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1942415" y="4800600"/>
            <a:ext cx="6591985" cy="566738"/>
          </a:xfrm>
        </p:spPr>
        <p:txBody>
          <a:bodyPr anchor="b">
            <a:normAutofit/>
          </a:bodyPr>
          <a:lstStyle>
            <a:lvl1pPr algn="l">
              <a:defRPr sz="2400" b="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1942415" y="634965"/>
            <a:ext cx="6591985"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1942415" y="5367338"/>
            <a:ext cx="6591985"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3D33A47D-8206-4DFA-BBE8-872AF071F4B1}" type="datetimeFigureOut">
              <a:rPr kumimoji="1" lang="ja-JP" altLang="en-US" smtClean="0"/>
              <a:t>2019/3/28</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10" name="Freeform 11"/>
          <p:cNvSpPr/>
          <p:nvPr/>
        </p:nvSpPr>
        <p:spPr bwMode="auto">
          <a:xfrm flipV="1">
            <a:off x="58" y="4910660"/>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a:xfrm>
            <a:off x="511228" y="4983088"/>
            <a:ext cx="584978" cy="365125"/>
          </a:xfrm>
        </p:spPr>
        <p:txBody>
          <a:bodyPr/>
          <a:lstStyle/>
          <a:p>
            <a:fld id="{221DFFEB-0349-42B3-B1FC-3093DC0B9D4A}" type="slidenum">
              <a:rPr kumimoji="1" lang="ja-JP" altLang="en-US" smtClean="0"/>
              <a:t>‹#›</a:t>
            </a:fld>
            <a:endParaRPr kumimoji="1" lang="ja-JP" altLang="en-US"/>
          </a:p>
        </p:txBody>
      </p:sp>
    </p:spTree>
    <p:extLst>
      <p:ext uri="{BB962C8B-B14F-4D97-AF65-F5344CB8AC3E}">
        <p14:creationId xmlns:p14="http://schemas.microsoft.com/office/powerpoint/2010/main" val="189826149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36" name="Group 35"/>
          <p:cNvGrpSpPr/>
          <p:nvPr/>
        </p:nvGrpSpPr>
        <p:grpSpPr>
          <a:xfrm>
            <a:off x="1" y="228600"/>
            <a:ext cx="1981200" cy="6638628"/>
            <a:chOff x="2487613" y="285750"/>
            <a:chExt cx="2428875" cy="5654676"/>
          </a:xfrm>
        </p:grpSpPr>
        <p:sp>
          <p:nvSpPr>
            <p:cNvPr id="37"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38"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39"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40"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41"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42"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43"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44"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45"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46"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47"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48"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49" name="Group 48"/>
          <p:cNvGrpSpPr/>
          <p:nvPr/>
        </p:nvGrpSpPr>
        <p:grpSpPr>
          <a:xfrm>
            <a:off x="20421" y="204"/>
            <a:ext cx="1952272" cy="6853049"/>
            <a:chOff x="6627813" y="195650"/>
            <a:chExt cx="1952625" cy="5678101"/>
          </a:xfrm>
        </p:grpSpPr>
        <p:sp>
          <p:nvSpPr>
            <p:cNvPr id="50" name="Freeform 27"/>
            <p:cNvSpPr/>
            <p:nvPr/>
          </p:nvSpPr>
          <p:spPr bwMode="auto">
            <a:xfrm>
              <a:off x="6627813" y="195650"/>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51"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52"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53"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54"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55"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56"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57"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58"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59"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60"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61"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62" name="Rectangle 61"/>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1945200" y="624110"/>
            <a:ext cx="6589200" cy="1280890"/>
          </a:xfrm>
          <a:prstGeom prst="rect">
            <a:avLst/>
          </a:prstGeom>
        </p:spPr>
        <p:txBody>
          <a:bodyPr vert="horz" lIns="91440" tIns="45720" rIns="91440" bIns="45720" rtlCol="0" anchor="t">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1942415" y="2133600"/>
            <a:ext cx="6591985" cy="3886200"/>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7772400" y="6135089"/>
            <a:ext cx="766380" cy="370171"/>
          </a:xfrm>
          <a:prstGeom prst="rect">
            <a:avLst/>
          </a:prstGeom>
        </p:spPr>
        <p:txBody>
          <a:bodyPr vert="horz" lIns="91440" tIns="45720" rIns="91440" bIns="45720" rtlCol="0" anchor="ctr"/>
          <a:lstStyle>
            <a:lvl1pPr algn="r">
              <a:defRPr sz="900">
                <a:solidFill>
                  <a:schemeClr val="tx1">
                    <a:tint val="75000"/>
                  </a:schemeClr>
                </a:solidFill>
              </a:defRPr>
            </a:lvl1pPr>
          </a:lstStyle>
          <a:p>
            <a:fld id="{3D33A47D-8206-4DFA-BBE8-872AF071F4B1}" type="datetimeFigureOut">
              <a:rPr kumimoji="1" lang="ja-JP" altLang="en-US" smtClean="0"/>
              <a:t>2019/3/28</a:t>
            </a:fld>
            <a:endParaRPr kumimoji="1" lang="ja-JP" altLang="en-US"/>
          </a:p>
        </p:txBody>
      </p:sp>
      <p:sp>
        <p:nvSpPr>
          <p:cNvPr id="5" name="Footer Placeholder 4"/>
          <p:cNvSpPr>
            <a:spLocks noGrp="1"/>
          </p:cNvSpPr>
          <p:nvPr>
            <p:ph type="ftr" sz="quarter" idx="3"/>
          </p:nvPr>
        </p:nvSpPr>
        <p:spPr>
          <a:xfrm>
            <a:off x="1942415" y="6135809"/>
            <a:ext cx="5716488"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511228" y="787783"/>
            <a:ext cx="584978" cy="365125"/>
          </a:xfrm>
          <a:prstGeom prst="rect">
            <a:avLst/>
          </a:prstGeom>
        </p:spPr>
        <p:txBody>
          <a:bodyPr vert="horz" lIns="91440" tIns="45720" rIns="91440" bIns="45720" rtlCol="0" anchor="ctr"/>
          <a:lstStyle>
            <a:lvl1pPr algn="r">
              <a:defRPr sz="2000">
                <a:solidFill>
                  <a:srgbClr val="FEFFFF"/>
                </a:solidFill>
              </a:defRPr>
            </a:lvl1pPr>
          </a:lstStyle>
          <a:p>
            <a:fld id="{221DFFEB-0349-42B3-B1FC-3093DC0B9D4A}" type="slidenum">
              <a:rPr kumimoji="1" lang="ja-JP" altLang="en-US" smtClean="0"/>
              <a:t>‹#›</a:t>
            </a:fld>
            <a:endParaRPr kumimoji="1" lang="ja-JP" altLang="en-US"/>
          </a:p>
        </p:txBody>
      </p:sp>
    </p:spTree>
    <p:extLst>
      <p:ext uri="{BB962C8B-B14F-4D97-AF65-F5344CB8AC3E}">
        <p14:creationId xmlns:p14="http://schemas.microsoft.com/office/powerpoint/2010/main" val="389310957"/>
      </p:ext>
    </p:extLst>
  </p:cSld>
  <p:clrMap bg1="lt1" tx1="dk1" bg2="lt2" tx2="dk2" accent1="accent1" accent2="accent2" accent3="accent3" accent4="accent4" accent5="accent5" accent6="accent6" hlink="hlink" folHlink="folHlink"/>
  <p:sldLayoutIdLst>
    <p:sldLayoutId id="2147483900" r:id="rId1"/>
    <p:sldLayoutId id="2147483901" r:id="rId2"/>
    <p:sldLayoutId id="2147483902" r:id="rId3"/>
    <p:sldLayoutId id="2147483903" r:id="rId4"/>
    <p:sldLayoutId id="2147483904" r:id="rId5"/>
    <p:sldLayoutId id="2147483905" r:id="rId6"/>
    <p:sldLayoutId id="2147483906" r:id="rId7"/>
    <p:sldLayoutId id="2147483907" r:id="rId8"/>
    <p:sldLayoutId id="2147483908" r:id="rId9"/>
    <p:sldLayoutId id="2147483909" r:id="rId10"/>
    <p:sldLayoutId id="2147483910" r:id="rId11"/>
    <p:sldLayoutId id="2147483911" r:id="rId12"/>
    <p:sldLayoutId id="2147483912" r:id="rId13"/>
    <p:sldLayoutId id="2147483913" r:id="rId14"/>
    <p:sldLayoutId id="2147483914" r:id="rId15"/>
    <p:sldLayoutId id="2147483915" r:id="rId16"/>
  </p:sldLayoutIdLst>
  <p:txStyles>
    <p:titleStyle>
      <a:lvl1pPr algn="l" defTabSz="457200" rtl="0" eaLnBrk="1" latinLnBrk="0" hangingPunct="1">
        <a:spcBef>
          <a:spcPct val="0"/>
        </a:spcBef>
        <a:buNone/>
        <a:defRPr kumimoji="1" sz="3600" kern="1200">
          <a:solidFill>
            <a:schemeClr val="tx1">
              <a:lumMod val="85000"/>
              <a:lumOff val="15000"/>
            </a:schemeClr>
          </a:solidFill>
          <a:latin typeface="+mj-lt"/>
          <a:ea typeface="+mj-ea"/>
          <a:cs typeface="+mj-cs"/>
        </a:defRPr>
      </a:lvl1pPr>
      <a:lvl2pPr eaLnBrk="1" hangingPunct="1">
        <a:defRPr kumimoji="1">
          <a:solidFill>
            <a:schemeClr val="tx2"/>
          </a:solidFill>
        </a:defRPr>
      </a:lvl2pPr>
      <a:lvl3pPr eaLnBrk="1" hangingPunct="1">
        <a:defRPr kumimoji="1">
          <a:solidFill>
            <a:schemeClr val="tx2"/>
          </a:solidFill>
        </a:defRPr>
      </a:lvl3pPr>
      <a:lvl4pPr eaLnBrk="1" hangingPunct="1">
        <a:defRPr kumimoji="1">
          <a:solidFill>
            <a:schemeClr val="tx2"/>
          </a:solidFill>
        </a:defRPr>
      </a:lvl4pPr>
      <a:lvl5pPr eaLnBrk="1" hangingPunct="1">
        <a:defRPr kumimoji="1">
          <a:solidFill>
            <a:schemeClr val="tx2"/>
          </a:solidFill>
        </a:defRPr>
      </a:lvl5pPr>
      <a:lvl6pPr eaLnBrk="1" hangingPunct="1">
        <a:defRPr kumimoji="1">
          <a:solidFill>
            <a:schemeClr val="tx2"/>
          </a:solidFill>
        </a:defRPr>
      </a:lvl6pPr>
      <a:lvl7pPr eaLnBrk="1" hangingPunct="1">
        <a:defRPr kumimoji="1">
          <a:solidFill>
            <a:schemeClr val="tx2"/>
          </a:solidFill>
        </a:defRPr>
      </a:lvl7pPr>
      <a:lvl8pPr eaLnBrk="1" hangingPunct="1">
        <a:defRPr kumimoji="1">
          <a:solidFill>
            <a:schemeClr val="tx2"/>
          </a:solidFill>
        </a:defRPr>
      </a:lvl8pPr>
      <a:lvl9pPr eaLnBrk="1" hangingPunct="1">
        <a:defRPr kumimoji="1">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kumimoji="1"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kumimoji="1"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kumimoji="1"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kumimoji="1"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kumimoji="1"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kumimoji="1"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kumimoji="1"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kumimoji="1"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kumimoji="1"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kumimoji="1" sz="1800" kern="1200">
          <a:solidFill>
            <a:schemeClr val="tx1"/>
          </a:solidFill>
          <a:latin typeface="+mn-lt"/>
          <a:ea typeface="+mn-ea"/>
          <a:cs typeface="+mn-cs"/>
        </a:defRPr>
      </a:lvl1pPr>
      <a:lvl2pPr marL="457200" algn="l" defTabSz="457200" rtl="0" eaLnBrk="1" latinLnBrk="0" hangingPunct="1">
        <a:defRPr kumimoji="1" sz="1800" kern="1200">
          <a:solidFill>
            <a:schemeClr val="tx1"/>
          </a:solidFill>
          <a:latin typeface="+mn-lt"/>
          <a:ea typeface="+mn-ea"/>
          <a:cs typeface="+mn-cs"/>
        </a:defRPr>
      </a:lvl2pPr>
      <a:lvl3pPr marL="914400" algn="l" defTabSz="457200" rtl="0" eaLnBrk="1" latinLnBrk="0" hangingPunct="1">
        <a:defRPr kumimoji="1" sz="1800" kern="1200">
          <a:solidFill>
            <a:schemeClr val="tx1"/>
          </a:solidFill>
          <a:latin typeface="+mn-lt"/>
          <a:ea typeface="+mn-ea"/>
          <a:cs typeface="+mn-cs"/>
        </a:defRPr>
      </a:lvl3pPr>
      <a:lvl4pPr marL="1371600" algn="l" defTabSz="457200" rtl="0" eaLnBrk="1" latinLnBrk="0" hangingPunct="1">
        <a:defRPr kumimoji="1" sz="1800" kern="1200">
          <a:solidFill>
            <a:schemeClr val="tx1"/>
          </a:solidFill>
          <a:latin typeface="+mn-lt"/>
          <a:ea typeface="+mn-ea"/>
          <a:cs typeface="+mn-cs"/>
        </a:defRPr>
      </a:lvl4pPr>
      <a:lvl5pPr marL="1828800" algn="l" defTabSz="457200" rtl="0" eaLnBrk="1" latinLnBrk="0" hangingPunct="1">
        <a:defRPr kumimoji="1" sz="1800" kern="1200">
          <a:solidFill>
            <a:schemeClr val="tx1"/>
          </a:solidFill>
          <a:latin typeface="+mn-lt"/>
          <a:ea typeface="+mn-ea"/>
          <a:cs typeface="+mn-cs"/>
        </a:defRPr>
      </a:lvl5pPr>
      <a:lvl6pPr marL="2286000" algn="l" defTabSz="457200" rtl="0" eaLnBrk="1" latinLnBrk="0" hangingPunct="1">
        <a:defRPr kumimoji="1" sz="1800" kern="1200">
          <a:solidFill>
            <a:schemeClr val="tx1"/>
          </a:solidFill>
          <a:latin typeface="+mn-lt"/>
          <a:ea typeface="+mn-ea"/>
          <a:cs typeface="+mn-cs"/>
        </a:defRPr>
      </a:lvl6pPr>
      <a:lvl7pPr marL="2743200" algn="l" defTabSz="457200" rtl="0" eaLnBrk="1" latinLnBrk="0" hangingPunct="1">
        <a:defRPr kumimoji="1" sz="1800" kern="1200">
          <a:solidFill>
            <a:schemeClr val="tx1"/>
          </a:solidFill>
          <a:latin typeface="+mn-lt"/>
          <a:ea typeface="+mn-ea"/>
          <a:cs typeface="+mn-cs"/>
        </a:defRPr>
      </a:lvl7pPr>
      <a:lvl8pPr marL="3200400" algn="l" defTabSz="457200" rtl="0" eaLnBrk="1" latinLnBrk="0" hangingPunct="1">
        <a:defRPr kumimoji="1" sz="1800" kern="1200">
          <a:solidFill>
            <a:schemeClr val="tx1"/>
          </a:solidFill>
          <a:latin typeface="+mn-lt"/>
          <a:ea typeface="+mn-ea"/>
          <a:cs typeface="+mn-cs"/>
        </a:defRPr>
      </a:lvl8pPr>
      <a:lvl9pPr marL="3657600" algn="l" defTabSz="4572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hyperlink" Target="mailto:makikomizujp@mimoza-law-office.net" TargetMode="Externa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827584" y="404664"/>
            <a:ext cx="7630616" cy="3195787"/>
          </a:xfrm>
        </p:spPr>
        <p:txBody>
          <a:bodyPr>
            <a:normAutofit/>
          </a:bodyPr>
          <a:lstStyle/>
          <a:p>
            <a:r>
              <a:rPr lang="en-US" altLang="ja-JP" sz="4400" dirty="0">
                <a:solidFill>
                  <a:srgbClr val="0070C0"/>
                </a:solidFill>
              </a:rPr>
              <a:t>The Hague Convention</a:t>
            </a:r>
            <a:br>
              <a:rPr lang="en-US" altLang="ja-JP" sz="4400" dirty="0">
                <a:solidFill>
                  <a:srgbClr val="0070C0"/>
                </a:solidFill>
              </a:rPr>
            </a:br>
            <a:r>
              <a:rPr lang="en-US" altLang="ja-JP" sz="4400" dirty="0">
                <a:solidFill>
                  <a:srgbClr val="0070C0"/>
                </a:solidFill>
              </a:rPr>
              <a:t>-the Japanese experience</a:t>
            </a:r>
            <a:br>
              <a:rPr lang="en-US" altLang="ja-JP" sz="4000" dirty="0">
                <a:solidFill>
                  <a:srgbClr val="0070C0"/>
                </a:solidFill>
              </a:rPr>
            </a:br>
            <a:endParaRPr kumimoji="1" lang="ja-JP" altLang="en-US" sz="4000" dirty="0">
              <a:solidFill>
                <a:srgbClr val="0070C0"/>
              </a:solidFill>
            </a:endParaRPr>
          </a:p>
        </p:txBody>
      </p:sp>
      <p:sp>
        <p:nvSpPr>
          <p:cNvPr id="3" name="サブタイトル 2"/>
          <p:cNvSpPr>
            <a:spLocks noGrp="1"/>
          </p:cNvSpPr>
          <p:nvPr>
            <p:ph type="subTitle" idx="1"/>
          </p:nvPr>
        </p:nvSpPr>
        <p:spPr>
          <a:xfrm>
            <a:off x="1907704" y="4797152"/>
            <a:ext cx="6635163" cy="1106511"/>
          </a:xfrm>
        </p:spPr>
        <p:txBody>
          <a:bodyPr>
            <a:normAutofit lnSpcReduction="10000"/>
          </a:bodyPr>
          <a:lstStyle/>
          <a:p>
            <a:r>
              <a:rPr lang="en-US" altLang="ja-JP" b="1" dirty="0">
                <a:latin typeface="Arial" panose="020B0604020202020204" pitchFamily="34" charset="0"/>
                <a:cs typeface="Arial" panose="020B0604020202020204" pitchFamily="34" charset="0"/>
              </a:rPr>
              <a:t>Presenter</a:t>
            </a:r>
          </a:p>
          <a:p>
            <a:r>
              <a:rPr lang="en-US" altLang="ja-JP" b="1" dirty="0">
                <a:latin typeface="Arial" panose="020B0604020202020204" pitchFamily="34" charset="0"/>
                <a:cs typeface="Arial" panose="020B0604020202020204" pitchFamily="34" charset="0"/>
              </a:rPr>
              <a:t>Makiko </a:t>
            </a:r>
            <a:r>
              <a:rPr lang="en-US" altLang="ja-JP" b="1" dirty="0" err="1">
                <a:latin typeface="Arial" panose="020B0604020202020204" pitchFamily="34" charset="0"/>
                <a:cs typeface="Arial" panose="020B0604020202020204" pitchFamily="34" charset="0"/>
              </a:rPr>
              <a:t>Mizuuchi</a:t>
            </a:r>
            <a:r>
              <a:rPr lang="en-US" altLang="ja-JP" b="1" dirty="0">
                <a:latin typeface="Arial" panose="020B0604020202020204" pitchFamily="34" charset="0"/>
                <a:cs typeface="Arial" panose="020B0604020202020204" pitchFamily="34" charset="0"/>
              </a:rPr>
              <a:t>, </a:t>
            </a:r>
            <a:r>
              <a:rPr lang="en-US" altLang="ja-JP" b="1" dirty="0" err="1">
                <a:latin typeface="Arial" panose="020B0604020202020204" pitchFamily="34" charset="0"/>
                <a:cs typeface="Arial" panose="020B0604020202020204" pitchFamily="34" charset="0"/>
              </a:rPr>
              <a:t>Attorey</a:t>
            </a:r>
            <a:r>
              <a:rPr lang="en-US" altLang="ja-JP" b="1" dirty="0">
                <a:latin typeface="Arial" panose="020B0604020202020204" pitchFamily="34" charset="0"/>
                <a:cs typeface="Arial" panose="020B0604020202020204" pitchFamily="34" charset="0"/>
              </a:rPr>
              <a:t>-at-Law, from Japan</a:t>
            </a:r>
          </a:p>
          <a:p>
            <a:r>
              <a:rPr lang="en-US" altLang="ja-JP" b="1" dirty="0">
                <a:latin typeface="Arial" panose="020B0604020202020204" pitchFamily="34" charset="0"/>
                <a:cs typeface="Arial" panose="020B0604020202020204" pitchFamily="34" charset="0"/>
              </a:rPr>
              <a:t>Mimosa International Law Office</a:t>
            </a:r>
          </a:p>
          <a:p>
            <a:endParaRPr lang="ja-JP" altLang="en-US" b="1" dirty="0">
              <a:latin typeface="Arial" panose="020B0604020202020204" pitchFamily="34" charset="0"/>
              <a:cs typeface="Arial" panose="020B0604020202020204" pitchFamily="34" charset="0"/>
            </a:endParaRPr>
          </a:p>
          <a:p>
            <a:endParaRPr kumimoji="1" lang="ja-JP" altLang="en-US" dirty="0">
              <a:solidFill>
                <a:srgbClr val="0070C0"/>
              </a:solidFill>
            </a:endParaRPr>
          </a:p>
        </p:txBody>
      </p:sp>
    </p:spTree>
    <p:extLst>
      <p:ext uri="{BB962C8B-B14F-4D97-AF65-F5344CB8AC3E}">
        <p14:creationId xmlns:p14="http://schemas.microsoft.com/office/powerpoint/2010/main" val="161315601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D22B030-8A49-44E2-B76B-BCAA4277B426}"/>
              </a:ext>
            </a:extLst>
          </p:cNvPr>
          <p:cNvSpPr>
            <a:spLocks noGrp="1"/>
          </p:cNvSpPr>
          <p:nvPr>
            <p:ph type="title"/>
          </p:nvPr>
        </p:nvSpPr>
        <p:spPr/>
        <p:txBody>
          <a:bodyPr/>
          <a:lstStyle/>
          <a:p>
            <a:endParaRPr kumimoji="1" lang="ja-JP" altLang="en-US"/>
          </a:p>
        </p:txBody>
      </p:sp>
      <p:sp>
        <p:nvSpPr>
          <p:cNvPr id="3" name="コンテンツ プレースホルダー 2">
            <a:extLst>
              <a:ext uri="{FF2B5EF4-FFF2-40B4-BE49-F238E27FC236}">
                <a16:creationId xmlns:a16="http://schemas.microsoft.com/office/drawing/2014/main" id="{7E4F9B0E-5170-47CB-9064-030AEDCB5AE2}"/>
              </a:ext>
            </a:extLst>
          </p:cNvPr>
          <p:cNvSpPr>
            <a:spLocks noGrp="1"/>
          </p:cNvSpPr>
          <p:nvPr>
            <p:ph idx="1"/>
          </p:nvPr>
        </p:nvSpPr>
        <p:spPr/>
        <p:txBody>
          <a:bodyPr/>
          <a:lstStyle/>
          <a:p>
            <a:pPr marL="0" indent="0">
              <a:buNone/>
            </a:pPr>
            <a:r>
              <a:rPr kumimoji="1" lang="en-US" altLang="ja-JP" u="sng" dirty="0">
                <a:solidFill>
                  <a:srgbClr val="00B050"/>
                </a:solidFill>
              </a:rPr>
              <a:t>Article 28(1)</a:t>
            </a:r>
            <a:r>
              <a:rPr kumimoji="1" lang="ja-JP" altLang="en-US" u="sng" dirty="0">
                <a:solidFill>
                  <a:srgbClr val="00B050"/>
                </a:solidFill>
              </a:rPr>
              <a:t>（</a:t>
            </a:r>
            <a:r>
              <a:rPr kumimoji="1" lang="en-US" altLang="ja-JP" u="sng" dirty="0">
                <a:solidFill>
                  <a:srgbClr val="00B050"/>
                </a:solidFill>
              </a:rPr>
              <a:t>ⅰ</a:t>
            </a:r>
            <a:r>
              <a:rPr kumimoji="1" lang="ja-JP" altLang="en-US" u="sng" dirty="0">
                <a:solidFill>
                  <a:srgbClr val="00B050"/>
                </a:solidFill>
              </a:rPr>
              <a:t>）  </a:t>
            </a:r>
            <a:r>
              <a:rPr kumimoji="1" lang="en-US" altLang="ja-JP" u="sng" dirty="0"/>
              <a:t>Explanation</a:t>
            </a:r>
          </a:p>
          <a:p>
            <a:pPr marL="0" indent="0">
              <a:buNone/>
            </a:pPr>
            <a:r>
              <a:rPr kumimoji="1" lang="en-US" altLang="ja-JP" dirty="0"/>
              <a:t>In most cases, since it is objectively clear that the period of one year since the time of the removal or the commencement of the retention of the child has not expired before the petition for the return of the child was filed, the grounds for refusal of the return of the child in Article 28(1) (</a:t>
            </a:r>
            <a:r>
              <a:rPr kumimoji="1" lang="en-US" altLang="ja-JP" dirty="0" err="1"/>
              <a:t>i</a:t>
            </a:r>
            <a:r>
              <a:rPr kumimoji="1" lang="en-US" altLang="ja-JP" dirty="0"/>
              <a:t>) is rarely disputed.</a:t>
            </a:r>
          </a:p>
          <a:p>
            <a:pPr marL="0" indent="0">
              <a:buNone/>
            </a:pPr>
            <a:endParaRPr kumimoji="1" lang="ja-JP" altLang="en-US" dirty="0"/>
          </a:p>
        </p:txBody>
      </p:sp>
    </p:spTree>
    <p:extLst>
      <p:ext uri="{BB962C8B-B14F-4D97-AF65-F5344CB8AC3E}">
        <p14:creationId xmlns:p14="http://schemas.microsoft.com/office/powerpoint/2010/main" val="166117778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1A6C306D-92D3-4ACE-B18E-9E86EEAAD115}"/>
              </a:ext>
            </a:extLst>
          </p:cNvPr>
          <p:cNvSpPr>
            <a:spLocks noGrp="1"/>
          </p:cNvSpPr>
          <p:nvPr>
            <p:ph type="title"/>
          </p:nvPr>
        </p:nvSpPr>
        <p:spPr/>
        <p:txBody>
          <a:bodyPr/>
          <a:lstStyle/>
          <a:p>
            <a:endParaRPr kumimoji="1" lang="ja-JP" altLang="en-US"/>
          </a:p>
        </p:txBody>
      </p:sp>
      <p:sp>
        <p:nvSpPr>
          <p:cNvPr id="3" name="コンテンツ プレースホルダー 2">
            <a:extLst>
              <a:ext uri="{FF2B5EF4-FFF2-40B4-BE49-F238E27FC236}">
                <a16:creationId xmlns:a16="http://schemas.microsoft.com/office/drawing/2014/main" id="{6AA6A1B4-4817-4B4C-ADA3-15CD647CE95C}"/>
              </a:ext>
            </a:extLst>
          </p:cNvPr>
          <p:cNvSpPr>
            <a:spLocks noGrp="1"/>
          </p:cNvSpPr>
          <p:nvPr>
            <p:ph idx="1"/>
          </p:nvPr>
        </p:nvSpPr>
        <p:spPr/>
        <p:txBody>
          <a:bodyPr/>
          <a:lstStyle/>
          <a:p>
            <a:pPr marL="0" indent="0">
              <a:buNone/>
            </a:pPr>
            <a:r>
              <a:rPr lang="en-US" altLang="ja-JP" sz="2000" u="sng" dirty="0">
                <a:solidFill>
                  <a:srgbClr val="00B050"/>
                </a:solidFill>
              </a:rPr>
              <a:t>Article 28(1)</a:t>
            </a:r>
            <a:r>
              <a:rPr lang="ja-JP" altLang="en-US" sz="2000" u="sng" dirty="0">
                <a:solidFill>
                  <a:srgbClr val="00B050"/>
                </a:solidFill>
              </a:rPr>
              <a:t>（</a:t>
            </a:r>
            <a:r>
              <a:rPr lang="en-US" altLang="ja-JP" sz="2000" u="sng" dirty="0">
                <a:solidFill>
                  <a:srgbClr val="00B050"/>
                </a:solidFill>
              </a:rPr>
              <a:t>ⅱ</a:t>
            </a:r>
            <a:r>
              <a:rPr lang="ja-JP" altLang="en-US" sz="2000" u="sng" dirty="0">
                <a:solidFill>
                  <a:srgbClr val="00B050"/>
                </a:solidFill>
              </a:rPr>
              <a:t>）</a:t>
            </a:r>
            <a:r>
              <a:rPr lang="en-US" altLang="ja-JP" sz="2000" u="sng" dirty="0"/>
              <a:t>Explanation</a:t>
            </a:r>
          </a:p>
          <a:p>
            <a:pPr marL="0" indent="0">
              <a:buNone/>
            </a:pPr>
            <a:r>
              <a:rPr lang="en-US" altLang="ja-JP" sz="2000" dirty="0"/>
              <a:t>It is rare for this ground for refusal of return [of the child] to become an issue.</a:t>
            </a:r>
          </a:p>
          <a:p>
            <a:pPr marL="0" indent="0">
              <a:buNone/>
            </a:pPr>
            <a:endParaRPr lang="en-US" altLang="ja-JP" dirty="0"/>
          </a:p>
          <a:p>
            <a:pPr marL="0" indent="0">
              <a:buNone/>
            </a:pPr>
            <a:endParaRPr lang="en-US" altLang="ja-JP" u="sng" dirty="0"/>
          </a:p>
          <a:p>
            <a:endParaRPr kumimoji="1" lang="ja-JP" altLang="en-US" dirty="0"/>
          </a:p>
        </p:txBody>
      </p:sp>
    </p:spTree>
    <p:extLst>
      <p:ext uri="{BB962C8B-B14F-4D97-AF65-F5344CB8AC3E}">
        <p14:creationId xmlns:p14="http://schemas.microsoft.com/office/powerpoint/2010/main" val="2618415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612D14DA-3F04-4158-BAC3-F9B11176A4E8}"/>
              </a:ext>
            </a:extLst>
          </p:cNvPr>
          <p:cNvSpPr>
            <a:spLocks noGrp="1"/>
          </p:cNvSpPr>
          <p:nvPr>
            <p:ph type="title"/>
          </p:nvPr>
        </p:nvSpPr>
        <p:spPr/>
        <p:txBody>
          <a:bodyPr/>
          <a:lstStyle/>
          <a:p>
            <a:endParaRPr kumimoji="1" lang="ja-JP" altLang="en-US"/>
          </a:p>
        </p:txBody>
      </p:sp>
      <p:sp>
        <p:nvSpPr>
          <p:cNvPr id="3" name="コンテンツ プレースホルダー 2">
            <a:extLst>
              <a:ext uri="{FF2B5EF4-FFF2-40B4-BE49-F238E27FC236}">
                <a16:creationId xmlns:a16="http://schemas.microsoft.com/office/drawing/2014/main" id="{30A0EFDC-D580-4385-8D4C-A1AC1098D73D}"/>
              </a:ext>
            </a:extLst>
          </p:cNvPr>
          <p:cNvSpPr>
            <a:spLocks noGrp="1"/>
          </p:cNvSpPr>
          <p:nvPr>
            <p:ph idx="1"/>
          </p:nvPr>
        </p:nvSpPr>
        <p:spPr/>
        <p:txBody>
          <a:bodyPr>
            <a:normAutofit/>
          </a:bodyPr>
          <a:lstStyle/>
          <a:p>
            <a:pPr marL="0" indent="0">
              <a:buNone/>
            </a:pPr>
            <a:r>
              <a:rPr lang="en-US" altLang="ja-JP" sz="1600" u="sng" dirty="0">
                <a:solidFill>
                  <a:srgbClr val="00B050"/>
                </a:solidFill>
              </a:rPr>
              <a:t>Article 28(1)(</a:t>
            </a:r>
            <a:r>
              <a:rPr lang="en-US" altLang="ja-JP" sz="1600" dirty="0">
                <a:solidFill>
                  <a:srgbClr val="00B050"/>
                </a:solidFill>
              </a:rPr>
              <a:t>iii)</a:t>
            </a:r>
            <a:r>
              <a:rPr lang="ja-JP" altLang="en-US" sz="1600" dirty="0"/>
              <a:t>　</a:t>
            </a:r>
            <a:r>
              <a:rPr lang="en-US" altLang="ja-JP" sz="1600" dirty="0"/>
              <a:t>The petitioner had given prior consent or subsequently approved the removal or retention of the child;</a:t>
            </a:r>
          </a:p>
          <a:p>
            <a:pPr marL="0" indent="0">
              <a:buNone/>
            </a:pPr>
            <a:r>
              <a:rPr lang="en-US" altLang="ja-JP" sz="1600" dirty="0"/>
              <a:t>(iv)</a:t>
            </a:r>
            <a:r>
              <a:rPr lang="ja-JP" altLang="en-US" sz="1600" dirty="0"/>
              <a:t>　</a:t>
            </a:r>
            <a:r>
              <a:rPr lang="en-US" altLang="ja-JP" sz="1600" dirty="0"/>
              <a:t>There exists a grave risk that his/her return to the state of habitual residence would expose the child to physical or psychological harm or otherwise place the child in an intolerable situation;</a:t>
            </a:r>
          </a:p>
          <a:p>
            <a:pPr marL="0" indent="0">
              <a:buNone/>
            </a:pPr>
            <a:r>
              <a:rPr lang="en-US" altLang="ja-JP" sz="1600" dirty="0"/>
              <a:t>(v)</a:t>
            </a:r>
            <a:r>
              <a:rPr lang="ja-JP" altLang="en-US" sz="1600" dirty="0"/>
              <a:t>　</a:t>
            </a:r>
            <a:r>
              <a:rPr lang="en-US" altLang="ja-JP" sz="1600" dirty="0"/>
              <a:t>The child objects to being returned, in a case where it is appropriate to take account of the child's views in light of his/her age and degree of development;</a:t>
            </a:r>
          </a:p>
          <a:p>
            <a:pPr marL="0" indent="0">
              <a:buNone/>
            </a:pPr>
            <a:r>
              <a:rPr lang="en-US" altLang="ja-JP" sz="1600" dirty="0"/>
              <a:t>(vi)</a:t>
            </a:r>
            <a:r>
              <a:rPr lang="ja-JP" altLang="en-US" sz="1600" dirty="0"/>
              <a:t>　</a:t>
            </a:r>
            <a:r>
              <a:rPr lang="en-US" altLang="ja-JP" sz="1600" dirty="0"/>
              <a:t>It would not be permitted by the fundamental principles of Japan relating to the protection of human rights and fundamental freedoms to return the child to the state of habitual residence.</a:t>
            </a:r>
            <a:endParaRPr kumimoji="1" lang="ja-JP" altLang="en-US" sz="1600" dirty="0"/>
          </a:p>
        </p:txBody>
      </p:sp>
    </p:spTree>
    <p:extLst>
      <p:ext uri="{BB962C8B-B14F-4D97-AF65-F5344CB8AC3E}">
        <p14:creationId xmlns:p14="http://schemas.microsoft.com/office/powerpoint/2010/main" val="122193340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endParaRPr kumimoji="1" lang="ja-JP" altLang="en-US" dirty="0"/>
          </a:p>
        </p:txBody>
      </p:sp>
      <p:sp>
        <p:nvSpPr>
          <p:cNvPr id="3" name="コンテンツ プレースホルダー 2"/>
          <p:cNvSpPr>
            <a:spLocks noGrp="1"/>
          </p:cNvSpPr>
          <p:nvPr>
            <p:ph idx="1"/>
          </p:nvPr>
        </p:nvSpPr>
        <p:spPr>
          <a:xfrm>
            <a:off x="609600" y="1905000"/>
            <a:ext cx="8159551" cy="4393779"/>
          </a:xfrm>
        </p:spPr>
        <p:txBody>
          <a:bodyPr>
            <a:noAutofit/>
          </a:bodyPr>
          <a:lstStyle/>
          <a:p>
            <a:pPr lvl="0" fontAlgn="base">
              <a:spcAft>
                <a:spcPct val="0"/>
              </a:spcAft>
              <a:buNone/>
            </a:pPr>
            <a:r>
              <a:rPr lang="en-US" altLang="ja-JP" u="sng" dirty="0">
                <a:solidFill>
                  <a:srgbClr val="00B050"/>
                </a:solidFill>
              </a:rPr>
              <a:t>Article 28(2)</a:t>
            </a:r>
            <a:r>
              <a:rPr lang="ja-JP" altLang="en-US" dirty="0"/>
              <a:t>　</a:t>
            </a:r>
            <a:r>
              <a:rPr lang="en-US" altLang="ja-JP" dirty="0"/>
              <a:t>The court, when judging whether or not the grounds listed in item (iv) of the preceding paragraph exist, shall consider all circumstances such as those listed below:</a:t>
            </a:r>
          </a:p>
          <a:p>
            <a:pPr lvl="0" fontAlgn="base">
              <a:spcAft>
                <a:spcPct val="0"/>
              </a:spcAft>
              <a:buNone/>
            </a:pPr>
            <a:r>
              <a:rPr lang="en-US" altLang="ja-JP" dirty="0"/>
              <a:t>(</a:t>
            </a:r>
            <a:r>
              <a:rPr lang="en-US" altLang="ja-JP" dirty="0" err="1"/>
              <a:t>i</a:t>
            </a:r>
            <a:r>
              <a:rPr lang="en-US" altLang="ja-JP" dirty="0"/>
              <a:t>)</a:t>
            </a:r>
            <a:r>
              <a:rPr lang="ja-JP" altLang="en-US" dirty="0"/>
              <a:t>　</a:t>
            </a:r>
            <a:r>
              <a:rPr lang="en-US" altLang="ja-JP" dirty="0"/>
              <a:t>Whether or not there is a risk that the child would be subject to the words and deeds, such as physical violence, which would cause physical or psychological harm (referred to as "violence, etc." in the following item) by the petitioner, in the state of habitual residence;</a:t>
            </a:r>
          </a:p>
          <a:p>
            <a:pPr lvl="0" fontAlgn="base">
              <a:spcAft>
                <a:spcPct val="0"/>
              </a:spcAft>
              <a:buNone/>
            </a:pPr>
            <a:r>
              <a:rPr lang="en-US" altLang="ja-JP" dirty="0"/>
              <a:t>(ii)</a:t>
            </a:r>
            <a:r>
              <a:rPr lang="ja-JP" altLang="en-US" dirty="0"/>
              <a:t>　</a:t>
            </a:r>
            <a:r>
              <a:rPr lang="en-US" altLang="ja-JP" dirty="0"/>
              <a:t>Whether or not there is a risk that the respondent would be subject to violence, etc. by the petitioner in such a manner as to cause psychological harm to the child, if the respondent and the child entered into the state of habitual residence;</a:t>
            </a:r>
          </a:p>
          <a:p>
            <a:pPr lvl="0" fontAlgn="base">
              <a:spcAft>
                <a:spcPct val="0"/>
              </a:spcAft>
              <a:buNone/>
            </a:pPr>
            <a:r>
              <a:rPr lang="en-US" altLang="ja-JP" dirty="0"/>
              <a:t>(iii)</a:t>
            </a:r>
            <a:r>
              <a:rPr lang="ja-JP" altLang="en-US" dirty="0"/>
              <a:t>　</a:t>
            </a:r>
            <a:r>
              <a:rPr lang="en-US" altLang="ja-JP" dirty="0"/>
              <a:t>Whether or not there are circumstances that make it difficult for the petitioner or the respondent to provide care for the child in the state of habitual residence.</a:t>
            </a:r>
          </a:p>
          <a:p>
            <a:pPr lvl="0" fontAlgn="base">
              <a:spcAft>
                <a:spcPct val="0"/>
              </a:spcAft>
              <a:buNone/>
            </a:pPr>
            <a:r>
              <a:rPr lang="ja-JP" altLang="en-US" sz="2000" dirty="0">
                <a:latin typeface="+mn-ea"/>
              </a:rPr>
              <a:t>　　　</a:t>
            </a:r>
            <a:endParaRPr kumimoji="1" lang="ja-JP" altLang="en-US" sz="2400" dirty="0"/>
          </a:p>
        </p:txBody>
      </p:sp>
    </p:spTree>
    <p:extLst>
      <p:ext uri="{BB962C8B-B14F-4D97-AF65-F5344CB8AC3E}">
        <p14:creationId xmlns:p14="http://schemas.microsoft.com/office/powerpoint/2010/main" val="352914649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E37F874C-A018-4793-B5FE-36D31361A5E4}"/>
              </a:ext>
            </a:extLst>
          </p:cNvPr>
          <p:cNvSpPr>
            <a:spLocks noGrp="1"/>
          </p:cNvSpPr>
          <p:nvPr>
            <p:ph type="title"/>
          </p:nvPr>
        </p:nvSpPr>
        <p:spPr/>
        <p:txBody>
          <a:bodyPr/>
          <a:lstStyle/>
          <a:p>
            <a:endParaRPr kumimoji="1" lang="ja-JP" altLang="en-US"/>
          </a:p>
        </p:txBody>
      </p:sp>
      <p:sp>
        <p:nvSpPr>
          <p:cNvPr id="3" name="コンテンツ プレースホルダー 2">
            <a:extLst>
              <a:ext uri="{FF2B5EF4-FFF2-40B4-BE49-F238E27FC236}">
                <a16:creationId xmlns:a16="http://schemas.microsoft.com/office/drawing/2014/main" id="{706FF024-5FC5-401A-A1B0-599E923A470C}"/>
              </a:ext>
            </a:extLst>
          </p:cNvPr>
          <p:cNvSpPr>
            <a:spLocks noGrp="1"/>
          </p:cNvSpPr>
          <p:nvPr>
            <p:ph idx="1"/>
          </p:nvPr>
        </p:nvSpPr>
        <p:spPr/>
        <p:txBody>
          <a:bodyPr>
            <a:normAutofit/>
          </a:bodyPr>
          <a:lstStyle/>
          <a:p>
            <a:r>
              <a:rPr lang="en-US" altLang="ja-JP" u="sng" dirty="0">
                <a:solidFill>
                  <a:srgbClr val="00B050"/>
                </a:solidFill>
              </a:rPr>
              <a:t>Article 28(1)</a:t>
            </a:r>
            <a:r>
              <a:rPr lang="ja-JP" altLang="en-US" u="sng" dirty="0">
                <a:solidFill>
                  <a:srgbClr val="00B050"/>
                </a:solidFill>
              </a:rPr>
              <a:t>（</a:t>
            </a:r>
            <a:r>
              <a:rPr lang="en-US" altLang="ja-JP" u="sng" dirty="0">
                <a:solidFill>
                  <a:srgbClr val="00B050"/>
                </a:solidFill>
              </a:rPr>
              <a:t>ⅲ</a:t>
            </a:r>
            <a:r>
              <a:rPr lang="ja-JP" altLang="en-US" u="sng" dirty="0">
                <a:solidFill>
                  <a:srgbClr val="00B050"/>
                </a:solidFill>
              </a:rPr>
              <a:t>）</a:t>
            </a:r>
            <a:r>
              <a:rPr lang="en-US" altLang="ja-JP" u="sng" dirty="0"/>
              <a:t>Explanation</a:t>
            </a:r>
            <a:endParaRPr lang="ja-JP" altLang="en-US" u="sng" dirty="0"/>
          </a:p>
          <a:p>
            <a:pPr marL="0" indent="0">
              <a:buNone/>
            </a:pPr>
            <a:r>
              <a:rPr lang="en-US" altLang="ja-JP" dirty="0"/>
              <a:t>There are some  judicial decisions where, in order to find the ground for refusal of return under Article 28(1)(ii), it was necessary to consider that the LBP, who had consented to or approved not only the child’s temporary stay in Japan, but also the child’s residing in Japan for a significantly long period of time, as having  waived his/her right to demand return of the child.</a:t>
            </a:r>
          </a:p>
          <a:p>
            <a:pPr marL="0" indent="0">
              <a:buNone/>
            </a:pPr>
            <a:endParaRPr lang="ja-JP" altLang="en-US" dirty="0"/>
          </a:p>
          <a:p>
            <a:endParaRPr kumimoji="1" lang="ja-JP" altLang="en-US" dirty="0"/>
          </a:p>
        </p:txBody>
      </p:sp>
    </p:spTree>
    <p:extLst>
      <p:ext uri="{BB962C8B-B14F-4D97-AF65-F5344CB8AC3E}">
        <p14:creationId xmlns:p14="http://schemas.microsoft.com/office/powerpoint/2010/main" val="48897357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endParaRPr kumimoji="1" lang="ja-JP" altLang="en-US"/>
          </a:p>
        </p:txBody>
      </p:sp>
      <p:sp>
        <p:nvSpPr>
          <p:cNvPr id="3" name="コンテンツ プレースホルダー 2"/>
          <p:cNvSpPr>
            <a:spLocks noGrp="1"/>
          </p:cNvSpPr>
          <p:nvPr>
            <p:ph idx="1"/>
          </p:nvPr>
        </p:nvSpPr>
        <p:spPr/>
        <p:txBody>
          <a:bodyPr>
            <a:normAutofit/>
          </a:bodyPr>
          <a:lstStyle/>
          <a:p>
            <a:pPr marL="0" indent="0">
              <a:buNone/>
            </a:pPr>
            <a:r>
              <a:rPr kumimoji="1" lang="en-US" altLang="ja-JP" dirty="0"/>
              <a:t>Article 28(1)(ⅳ</a:t>
            </a:r>
            <a:r>
              <a:rPr lang="en-US" altLang="ja-JP" dirty="0"/>
              <a:t>) corresponds to Article 13(1) b) of the Convention.</a:t>
            </a:r>
          </a:p>
          <a:p>
            <a:pPr marL="0" indent="0">
              <a:buNone/>
            </a:pPr>
            <a:r>
              <a:rPr lang="en-US" altLang="ja-JP" dirty="0"/>
              <a:t> In the items of Article 28(2) of the Act, the circumstances which are envisioned to be comparatively common and important of the circumstances are enumerated. These circumstances should be considered in deciding the existence of grounds for refusal of return of (1)~(3) (13). </a:t>
            </a:r>
          </a:p>
          <a:p>
            <a:pPr marL="0" indent="0">
              <a:buNone/>
            </a:pPr>
            <a:endParaRPr kumimoji="1" lang="ja-JP" altLang="en-US" dirty="0"/>
          </a:p>
        </p:txBody>
      </p:sp>
    </p:spTree>
    <p:extLst>
      <p:ext uri="{BB962C8B-B14F-4D97-AF65-F5344CB8AC3E}">
        <p14:creationId xmlns:p14="http://schemas.microsoft.com/office/powerpoint/2010/main" val="34297799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endParaRPr kumimoji="1" lang="ja-JP" altLang="en-US" dirty="0">
              <a:solidFill>
                <a:srgbClr val="0070C0"/>
              </a:solidFill>
            </a:endParaRPr>
          </a:p>
        </p:txBody>
      </p:sp>
      <p:sp>
        <p:nvSpPr>
          <p:cNvPr id="3" name="コンテンツ プレースホルダー 2"/>
          <p:cNvSpPr>
            <a:spLocks noGrp="1"/>
          </p:cNvSpPr>
          <p:nvPr>
            <p:ph idx="1"/>
          </p:nvPr>
        </p:nvSpPr>
        <p:spPr/>
        <p:txBody>
          <a:bodyPr>
            <a:normAutofit/>
          </a:bodyPr>
          <a:lstStyle/>
          <a:p>
            <a:pPr marL="0" indent="0">
              <a:buNone/>
            </a:pPr>
            <a:r>
              <a:rPr lang="en-US" altLang="ja-JP" dirty="0"/>
              <a:t>Looking at the relevant decisions as well, in the cases where the existence of grounds for refusal of return in Article 28 (1)(ⅳ</a:t>
            </a:r>
            <a:r>
              <a:rPr lang="ja-JP" altLang="en-US" dirty="0"/>
              <a:t>）</a:t>
            </a:r>
            <a:r>
              <a:rPr lang="en-US" altLang="ja-JP" dirty="0"/>
              <a:t>is in dispute, basically, the decisions are made in consideration of the circumstances listed in Article 28</a:t>
            </a:r>
            <a:r>
              <a:rPr lang="ja-JP" altLang="en-US" dirty="0"/>
              <a:t>（</a:t>
            </a:r>
            <a:r>
              <a:rPr lang="en-US" altLang="ja-JP" dirty="0"/>
              <a:t>2).</a:t>
            </a:r>
          </a:p>
          <a:p>
            <a:pPr marL="0" indent="0">
              <a:buNone/>
            </a:pPr>
            <a:r>
              <a:rPr lang="en-US" altLang="ja-JP" dirty="0"/>
              <a:t>There is no provision corresponding to Article 28(2) in Article 13(1)b of the Convention.</a:t>
            </a:r>
          </a:p>
          <a:p>
            <a:pPr marL="0" indent="0">
              <a:buNone/>
            </a:pPr>
            <a:endParaRPr lang="en-US" altLang="ja-JP" dirty="0">
              <a:solidFill>
                <a:srgbClr val="00B050"/>
              </a:solidFill>
            </a:endParaRPr>
          </a:p>
        </p:txBody>
      </p:sp>
    </p:spTree>
    <p:extLst>
      <p:ext uri="{BB962C8B-B14F-4D97-AF65-F5344CB8AC3E}">
        <p14:creationId xmlns:p14="http://schemas.microsoft.com/office/powerpoint/2010/main" val="247436860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61808736-1A11-44EC-996A-31FCEFDF266C}"/>
              </a:ext>
            </a:extLst>
          </p:cNvPr>
          <p:cNvSpPr>
            <a:spLocks noGrp="1"/>
          </p:cNvSpPr>
          <p:nvPr>
            <p:ph type="title"/>
          </p:nvPr>
        </p:nvSpPr>
        <p:spPr/>
        <p:txBody>
          <a:bodyPr/>
          <a:lstStyle/>
          <a:p>
            <a:endParaRPr kumimoji="1" lang="ja-JP" altLang="en-US"/>
          </a:p>
        </p:txBody>
      </p:sp>
      <p:sp>
        <p:nvSpPr>
          <p:cNvPr id="3" name="コンテンツ プレースホルダー 2">
            <a:extLst>
              <a:ext uri="{FF2B5EF4-FFF2-40B4-BE49-F238E27FC236}">
                <a16:creationId xmlns:a16="http://schemas.microsoft.com/office/drawing/2014/main" id="{A51468CA-A1C5-4FD6-A344-7C4118112FB7}"/>
              </a:ext>
            </a:extLst>
          </p:cNvPr>
          <p:cNvSpPr>
            <a:spLocks noGrp="1"/>
          </p:cNvSpPr>
          <p:nvPr>
            <p:ph idx="1"/>
          </p:nvPr>
        </p:nvSpPr>
        <p:spPr>
          <a:xfrm>
            <a:off x="755576" y="2204864"/>
            <a:ext cx="7778825" cy="3706358"/>
          </a:xfrm>
        </p:spPr>
        <p:txBody>
          <a:bodyPr>
            <a:noAutofit/>
          </a:bodyPr>
          <a:lstStyle/>
          <a:p>
            <a:pPr marL="0" indent="0">
              <a:buNone/>
            </a:pPr>
            <a:r>
              <a:rPr lang="en-US" altLang="ja-JP" dirty="0"/>
              <a:t>However, recognizing the existence of grounds for refusal to return due to grave risk to the child under Article 28 (2), which has no corresponding provision in the Convention, will not necessarily be liberally granted. </a:t>
            </a:r>
          </a:p>
          <a:p>
            <a:pPr marL="0" indent="0">
              <a:buNone/>
            </a:pPr>
            <a:r>
              <a:rPr lang="en-US" altLang="ja-JP" dirty="0"/>
              <a:t>According to published court statistics, of 21 final decisions from the courts of first instance family courts (Tokyo, Osaka) and the appellate High Courts(s) from April 1, 2014 through March 31, 2017, there was only one case of non-return on the ground of Article 28 (1)(iv) of the Act (corresponding to Article 13(1)b of the Convention).</a:t>
            </a:r>
          </a:p>
          <a:p>
            <a:pPr marL="0" indent="0">
              <a:buNone/>
            </a:pPr>
            <a:r>
              <a:rPr lang="en-US" altLang="ja-JP" dirty="0"/>
              <a:t>Further, although the family court ordered the return of the child in that case, the appellate High Court ordered  non-return [of the child]. </a:t>
            </a:r>
          </a:p>
        </p:txBody>
      </p:sp>
    </p:spTree>
    <p:extLst>
      <p:ext uri="{BB962C8B-B14F-4D97-AF65-F5344CB8AC3E}">
        <p14:creationId xmlns:p14="http://schemas.microsoft.com/office/powerpoint/2010/main" val="101359382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B52F86A-BD7E-4614-812C-EF5CD0555FB3}"/>
              </a:ext>
            </a:extLst>
          </p:cNvPr>
          <p:cNvSpPr>
            <a:spLocks noGrp="1"/>
          </p:cNvSpPr>
          <p:nvPr>
            <p:ph type="title"/>
          </p:nvPr>
        </p:nvSpPr>
        <p:spPr/>
        <p:txBody>
          <a:bodyPr/>
          <a:lstStyle/>
          <a:p>
            <a:endParaRPr kumimoji="1" lang="ja-JP" altLang="en-US"/>
          </a:p>
        </p:txBody>
      </p:sp>
      <p:sp>
        <p:nvSpPr>
          <p:cNvPr id="3" name="コンテンツ プレースホルダー 2">
            <a:extLst>
              <a:ext uri="{FF2B5EF4-FFF2-40B4-BE49-F238E27FC236}">
                <a16:creationId xmlns:a16="http://schemas.microsoft.com/office/drawing/2014/main" id="{0D9CC57A-B52C-4173-A3F9-6B2818EC26C0}"/>
              </a:ext>
            </a:extLst>
          </p:cNvPr>
          <p:cNvSpPr>
            <a:spLocks noGrp="1"/>
          </p:cNvSpPr>
          <p:nvPr>
            <p:ph idx="1"/>
          </p:nvPr>
        </p:nvSpPr>
        <p:spPr/>
        <p:txBody>
          <a:bodyPr>
            <a:normAutofit/>
          </a:bodyPr>
          <a:lstStyle/>
          <a:p>
            <a:pPr marL="0" indent="0">
              <a:buNone/>
            </a:pPr>
            <a:r>
              <a:rPr kumimoji="1" lang="en-US" altLang="ja-JP" sz="2400" dirty="0"/>
              <a:t>In a case where a grave risk to the child was found (Article 28(1)(iv)), the TP was subjected to terrible, continuous violence by the LBP in front of the child. </a:t>
            </a:r>
            <a:endParaRPr kumimoji="1" lang="ja-JP" altLang="en-US" sz="2400" dirty="0"/>
          </a:p>
        </p:txBody>
      </p:sp>
    </p:spTree>
    <p:extLst>
      <p:ext uri="{BB962C8B-B14F-4D97-AF65-F5344CB8AC3E}">
        <p14:creationId xmlns:p14="http://schemas.microsoft.com/office/powerpoint/2010/main" val="72031874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1B6F41D1-FDD6-4C04-81EB-756804B52104}"/>
              </a:ext>
            </a:extLst>
          </p:cNvPr>
          <p:cNvSpPr>
            <a:spLocks noGrp="1"/>
          </p:cNvSpPr>
          <p:nvPr>
            <p:ph type="title"/>
          </p:nvPr>
        </p:nvSpPr>
        <p:spPr/>
        <p:txBody>
          <a:bodyPr/>
          <a:lstStyle/>
          <a:p>
            <a:endParaRPr kumimoji="1" lang="ja-JP" altLang="en-US"/>
          </a:p>
        </p:txBody>
      </p:sp>
      <p:sp>
        <p:nvSpPr>
          <p:cNvPr id="3" name="コンテンツ プレースホルダー 2">
            <a:extLst>
              <a:ext uri="{FF2B5EF4-FFF2-40B4-BE49-F238E27FC236}">
                <a16:creationId xmlns:a16="http://schemas.microsoft.com/office/drawing/2014/main" id="{3B6BEA09-9DEA-4A84-B0AE-0BA175149569}"/>
              </a:ext>
            </a:extLst>
          </p:cNvPr>
          <p:cNvSpPr>
            <a:spLocks noGrp="1"/>
          </p:cNvSpPr>
          <p:nvPr>
            <p:ph idx="1"/>
          </p:nvPr>
        </p:nvSpPr>
        <p:spPr/>
        <p:txBody>
          <a:bodyPr>
            <a:normAutofit/>
          </a:bodyPr>
          <a:lstStyle/>
          <a:p>
            <a:r>
              <a:rPr lang="en-US" altLang="ja-JP" sz="2000" dirty="0"/>
              <a:t>Of the circumstances of Article 28(2) of the Act, the circumstance considered most important </a:t>
            </a:r>
            <a:r>
              <a:rPr lang="en-US" altLang="ja-JP" sz="2000" u="sng" dirty="0"/>
              <a:t>is the risk of violence, etc. by LBP</a:t>
            </a:r>
            <a:r>
              <a:rPr lang="ja-JP" altLang="en-US" sz="2000" u="sng" dirty="0"/>
              <a:t>　</a:t>
            </a:r>
            <a:r>
              <a:rPr lang="en-US" altLang="ja-JP" sz="2000" u="sng" dirty="0"/>
              <a:t>(Article</a:t>
            </a:r>
            <a:r>
              <a:rPr lang="ja-JP" altLang="en-US" sz="2000" u="sng" dirty="0"/>
              <a:t> </a:t>
            </a:r>
            <a:r>
              <a:rPr lang="en-US" altLang="ja-JP" sz="2000" u="sng" dirty="0"/>
              <a:t>28(2)(ⅰ),(ⅱ</a:t>
            </a:r>
            <a:r>
              <a:rPr lang="ja-JP" altLang="en-US" sz="2000" u="sng" dirty="0"/>
              <a:t>））</a:t>
            </a:r>
            <a:r>
              <a:rPr lang="en-US" altLang="ja-JP" sz="2000" u="sng" dirty="0"/>
              <a:t> </a:t>
            </a:r>
          </a:p>
          <a:p>
            <a:r>
              <a:rPr lang="en-US" altLang="ja-JP" sz="2000" dirty="0"/>
              <a:t>There is a trend of requiring that violence, etc. of a certain intensity be conducted continuously and constantly in order to say that there was violence, etc. by LBP. </a:t>
            </a:r>
            <a:endParaRPr kumimoji="1" lang="ja-JP" altLang="en-US" sz="2000" dirty="0"/>
          </a:p>
        </p:txBody>
      </p:sp>
    </p:spTree>
    <p:extLst>
      <p:ext uri="{BB962C8B-B14F-4D97-AF65-F5344CB8AC3E}">
        <p14:creationId xmlns:p14="http://schemas.microsoft.com/office/powerpoint/2010/main" val="324464861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C26F207-3520-4A48-B18C-7E4991F72433}"/>
              </a:ext>
            </a:extLst>
          </p:cNvPr>
          <p:cNvSpPr>
            <a:spLocks noGrp="1"/>
          </p:cNvSpPr>
          <p:nvPr>
            <p:ph type="title"/>
          </p:nvPr>
        </p:nvSpPr>
        <p:spPr/>
        <p:txBody>
          <a:bodyPr>
            <a:normAutofit fontScale="90000"/>
          </a:bodyPr>
          <a:lstStyle/>
          <a:p>
            <a:r>
              <a:rPr lang="en-US" altLang="ja-JP" sz="3100" dirty="0">
                <a:solidFill>
                  <a:srgbClr val="0070C0"/>
                </a:solidFill>
              </a:rPr>
              <a:t>1 Increase in International Marriage/ Divorce and "Removal of Child</a:t>
            </a:r>
            <a:r>
              <a:rPr lang="en-US" altLang="ja-JP" dirty="0">
                <a:solidFill>
                  <a:srgbClr val="0070C0"/>
                </a:solidFill>
              </a:rPr>
              <a:t>"</a:t>
            </a:r>
            <a:endParaRPr kumimoji="1" lang="ja-JP" altLang="en-US" dirty="0">
              <a:solidFill>
                <a:srgbClr val="0070C0"/>
              </a:solidFill>
            </a:endParaRPr>
          </a:p>
        </p:txBody>
      </p:sp>
      <p:sp>
        <p:nvSpPr>
          <p:cNvPr id="3" name="コンテンツ プレースホルダー 2">
            <a:extLst>
              <a:ext uri="{FF2B5EF4-FFF2-40B4-BE49-F238E27FC236}">
                <a16:creationId xmlns:a16="http://schemas.microsoft.com/office/drawing/2014/main" id="{856D5CEE-2F97-4495-AD79-2E9C94549AB1}"/>
              </a:ext>
            </a:extLst>
          </p:cNvPr>
          <p:cNvSpPr>
            <a:spLocks noGrp="1"/>
          </p:cNvSpPr>
          <p:nvPr>
            <p:ph idx="1"/>
          </p:nvPr>
        </p:nvSpPr>
        <p:spPr/>
        <p:txBody>
          <a:bodyPr/>
          <a:lstStyle/>
          <a:p>
            <a:r>
              <a:rPr lang="en-US" altLang="ja-JP" dirty="0"/>
              <a:t>In the 1970s the annual number of international marriage between Japanese and non-Japanese was around 5,000. In the late 1980s, however, it rose sharply, and in 2005 it exceeded 40,000 per year. The increasing number of divorce resulted from such trend has surfaced many serious cases, such as where one parent took child from Japan after the break-up of a marriage and refuses the other parent permission to meet the child, and where a divorced Japanese parent living in a foreign state was not allowed to make a temporary return to Japan with the child due to Japan's non conclusion of the Hague Convention.</a:t>
            </a:r>
            <a:endParaRPr kumimoji="1" lang="ja-JP" altLang="en-US" dirty="0"/>
          </a:p>
        </p:txBody>
      </p:sp>
    </p:spTree>
    <p:extLst>
      <p:ext uri="{BB962C8B-B14F-4D97-AF65-F5344CB8AC3E}">
        <p14:creationId xmlns:p14="http://schemas.microsoft.com/office/powerpoint/2010/main" val="394815035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43C7D41E-12D4-4503-8B5F-2B14F7E3ABE4}"/>
              </a:ext>
            </a:extLst>
          </p:cNvPr>
          <p:cNvSpPr>
            <a:spLocks noGrp="1"/>
          </p:cNvSpPr>
          <p:nvPr>
            <p:ph type="title"/>
          </p:nvPr>
        </p:nvSpPr>
        <p:spPr/>
        <p:txBody>
          <a:bodyPr/>
          <a:lstStyle/>
          <a:p>
            <a:endParaRPr kumimoji="1" lang="ja-JP" altLang="en-US"/>
          </a:p>
        </p:txBody>
      </p:sp>
      <p:sp>
        <p:nvSpPr>
          <p:cNvPr id="3" name="コンテンツ プレースホルダー 2">
            <a:extLst>
              <a:ext uri="{FF2B5EF4-FFF2-40B4-BE49-F238E27FC236}">
                <a16:creationId xmlns:a16="http://schemas.microsoft.com/office/drawing/2014/main" id="{DEADAC94-4AEA-48F0-BCD9-C63D3F9DD68C}"/>
              </a:ext>
            </a:extLst>
          </p:cNvPr>
          <p:cNvSpPr>
            <a:spLocks noGrp="1"/>
          </p:cNvSpPr>
          <p:nvPr>
            <p:ph idx="1"/>
          </p:nvPr>
        </p:nvSpPr>
        <p:spPr/>
        <p:txBody>
          <a:bodyPr>
            <a:normAutofit/>
          </a:bodyPr>
          <a:lstStyle/>
          <a:p>
            <a:r>
              <a:rPr lang="en-US" altLang="ja-JP" sz="2000" dirty="0"/>
              <a:t>In addition, to be able to say the violence, etc. to TP is </a:t>
            </a:r>
            <a:r>
              <a:rPr lang="en-US" altLang="ja-JP" sz="2000" u="sng" dirty="0"/>
              <a:t>a grave risk to the child,</a:t>
            </a:r>
            <a:r>
              <a:rPr lang="en-US" altLang="ja-JP" sz="2000" dirty="0"/>
              <a:t> such violence, etc. must definitely cause psychological trauma to the child, so in many cases, it was required that the violence, etc. be done in a situation where the child can be aware of such violence, for example, in front of the child. </a:t>
            </a:r>
            <a:endParaRPr kumimoji="1" lang="ja-JP" altLang="en-US" sz="2000" dirty="0"/>
          </a:p>
        </p:txBody>
      </p:sp>
    </p:spTree>
    <p:extLst>
      <p:ext uri="{BB962C8B-B14F-4D97-AF65-F5344CB8AC3E}">
        <p14:creationId xmlns:p14="http://schemas.microsoft.com/office/powerpoint/2010/main" val="196247789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1DAB0801-CE03-4948-8A04-5081D128782D}"/>
              </a:ext>
            </a:extLst>
          </p:cNvPr>
          <p:cNvSpPr>
            <a:spLocks noGrp="1"/>
          </p:cNvSpPr>
          <p:nvPr>
            <p:ph type="title"/>
          </p:nvPr>
        </p:nvSpPr>
        <p:spPr/>
        <p:txBody>
          <a:bodyPr/>
          <a:lstStyle/>
          <a:p>
            <a:endParaRPr kumimoji="1" lang="ja-JP" altLang="en-US"/>
          </a:p>
        </p:txBody>
      </p:sp>
      <p:sp>
        <p:nvSpPr>
          <p:cNvPr id="3" name="コンテンツ プレースホルダー 2">
            <a:extLst>
              <a:ext uri="{FF2B5EF4-FFF2-40B4-BE49-F238E27FC236}">
                <a16:creationId xmlns:a16="http://schemas.microsoft.com/office/drawing/2014/main" id="{C913D951-36DF-4CB9-A423-F942FECB7257}"/>
              </a:ext>
            </a:extLst>
          </p:cNvPr>
          <p:cNvSpPr>
            <a:spLocks noGrp="1"/>
          </p:cNvSpPr>
          <p:nvPr>
            <p:ph idx="1"/>
          </p:nvPr>
        </p:nvSpPr>
        <p:spPr/>
        <p:txBody>
          <a:bodyPr>
            <a:normAutofit/>
          </a:bodyPr>
          <a:lstStyle/>
          <a:p>
            <a:pPr marL="0" indent="0">
              <a:buNone/>
            </a:pPr>
            <a:r>
              <a:rPr lang="en-US" altLang="ja-JP" sz="2000" u="sng" dirty="0">
                <a:solidFill>
                  <a:srgbClr val="FF00FF"/>
                </a:solidFill>
              </a:rPr>
              <a:t>Protective measures</a:t>
            </a:r>
          </a:p>
          <a:p>
            <a:pPr marL="0" indent="0">
              <a:buNone/>
            </a:pPr>
            <a:r>
              <a:rPr lang="en-US" altLang="ja-JP" sz="2000" dirty="0"/>
              <a:t>If premised on violence, etc. by LBP done in the past, even if it could be said there is a possibility of the same violence, etc. being repeated if the child is returned to the country of habitual residence</a:t>
            </a:r>
            <a:r>
              <a:rPr lang="en-US" altLang="ja-JP" sz="2000" u="sng" dirty="0"/>
              <a:t>, if there is a legal system for the protection of TP and the child in the country of habitual residence </a:t>
            </a:r>
            <a:r>
              <a:rPr lang="en-US" altLang="ja-JP" sz="2000" dirty="0"/>
              <a:t>(“protective measures”) and it can be </a:t>
            </a:r>
            <a:r>
              <a:rPr lang="en-US" altLang="ja-JP" sz="2000" u="sng" dirty="0"/>
              <a:t>said it is possible to remove the risk of violence, etc. by LBP through such protective measures, as a result, </a:t>
            </a:r>
            <a:r>
              <a:rPr lang="en-US" altLang="ja-JP" sz="2000" dirty="0"/>
              <a:t>it is decided that there is no risk of violence, etc. by LBP.</a:t>
            </a:r>
            <a:endParaRPr kumimoji="1" lang="ja-JP" altLang="en-US" sz="2000" dirty="0"/>
          </a:p>
        </p:txBody>
      </p:sp>
    </p:spTree>
    <p:extLst>
      <p:ext uri="{BB962C8B-B14F-4D97-AF65-F5344CB8AC3E}">
        <p14:creationId xmlns:p14="http://schemas.microsoft.com/office/powerpoint/2010/main" val="16759140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endParaRPr kumimoji="1" lang="ja-JP" altLang="en-US"/>
          </a:p>
        </p:txBody>
      </p:sp>
      <p:sp>
        <p:nvSpPr>
          <p:cNvPr id="3" name="コンテンツ プレースホルダー 2"/>
          <p:cNvSpPr>
            <a:spLocks noGrp="1"/>
          </p:cNvSpPr>
          <p:nvPr>
            <p:ph idx="1"/>
          </p:nvPr>
        </p:nvSpPr>
        <p:spPr>
          <a:xfrm>
            <a:off x="1907060" y="2132856"/>
            <a:ext cx="6591985" cy="3777622"/>
          </a:xfrm>
        </p:spPr>
        <p:txBody>
          <a:bodyPr>
            <a:normAutofit fontScale="40000" lnSpcReduction="20000"/>
          </a:bodyPr>
          <a:lstStyle/>
          <a:p>
            <a:pPr marL="0" indent="0">
              <a:buNone/>
            </a:pPr>
            <a:r>
              <a:rPr kumimoji="1" lang="en-US" altLang="ja-JP" sz="4500" u="sng" dirty="0">
                <a:solidFill>
                  <a:srgbClr val="00B050"/>
                </a:solidFill>
              </a:rPr>
              <a:t>Article 28(2)(</a:t>
            </a:r>
            <a:r>
              <a:rPr lang="en-US" altLang="ja-JP" sz="4500" u="sng" dirty="0">
                <a:solidFill>
                  <a:srgbClr val="00B050"/>
                </a:solidFill>
              </a:rPr>
              <a:t>ⅲ</a:t>
            </a:r>
            <a:r>
              <a:rPr lang="ja-JP" altLang="en-US" sz="4500" u="sng" dirty="0">
                <a:solidFill>
                  <a:srgbClr val="00B050"/>
                </a:solidFill>
              </a:rPr>
              <a:t>） </a:t>
            </a:r>
            <a:r>
              <a:rPr lang="en-US" altLang="ja-JP" sz="4500" u="sng" dirty="0"/>
              <a:t>Explanation</a:t>
            </a:r>
          </a:p>
          <a:p>
            <a:pPr marL="0" indent="0">
              <a:buNone/>
            </a:pPr>
            <a:r>
              <a:rPr lang="en-US" altLang="ja-JP" sz="4500" dirty="0"/>
              <a:t>The below factors are taken into consideration</a:t>
            </a:r>
            <a:r>
              <a:rPr lang="en-US" altLang="ja-JP" sz="2900" dirty="0"/>
              <a:t>.</a:t>
            </a:r>
          </a:p>
          <a:p>
            <a:pPr marL="0" indent="0">
              <a:buNone/>
            </a:pPr>
            <a:endParaRPr lang="en-US" altLang="ja-JP" sz="2900" dirty="0"/>
          </a:p>
          <a:p>
            <a:pPr marL="0" indent="0">
              <a:buNone/>
            </a:pPr>
            <a:r>
              <a:rPr lang="ja-JP" altLang="en-US" sz="3400" dirty="0"/>
              <a:t>・</a:t>
            </a:r>
            <a:r>
              <a:rPr lang="en-US" altLang="ja-JP" sz="3400" dirty="0"/>
              <a:t>there is difficult circumstances for care, and in such determination;</a:t>
            </a:r>
          </a:p>
          <a:p>
            <a:pPr marL="0" indent="0">
              <a:buNone/>
            </a:pPr>
            <a:r>
              <a:rPr lang="en-US" altLang="ja-JP" sz="3400" dirty="0"/>
              <a:t> </a:t>
            </a:r>
            <a:r>
              <a:rPr lang="ja-JP" altLang="en-US" sz="3400" dirty="0"/>
              <a:t>・</a:t>
            </a:r>
            <a:r>
              <a:rPr lang="en-US" altLang="ja-JP" sz="3400" dirty="0"/>
              <a:t>the circumstances of visa status in the country of habitual residence and the possibility of getting such acquisition;</a:t>
            </a:r>
          </a:p>
          <a:p>
            <a:pPr marL="0" indent="0">
              <a:buNone/>
            </a:pPr>
            <a:r>
              <a:rPr lang="ja-JP" altLang="en-US" sz="3400" dirty="0"/>
              <a:t>・</a:t>
            </a:r>
            <a:r>
              <a:rPr lang="en-US" altLang="ja-JP" sz="3400" dirty="0"/>
              <a:t> existence and degree of work motivation and work capacity;</a:t>
            </a:r>
          </a:p>
          <a:p>
            <a:pPr marL="0" indent="0">
              <a:buNone/>
            </a:pPr>
            <a:r>
              <a:rPr lang="en-US" altLang="ja-JP" sz="3400" dirty="0"/>
              <a:t> </a:t>
            </a:r>
            <a:r>
              <a:rPr lang="ja-JP" altLang="en-US" sz="3400" dirty="0"/>
              <a:t>・</a:t>
            </a:r>
            <a:r>
              <a:rPr lang="en-US" altLang="ja-JP" sz="3400" dirty="0"/>
              <a:t>possibility of ensuring workplace and school to be attended by the child, etc.; </a:t>
            </a:r>
          </a:p>
          <a:p>
            <a:pPr marL="0" indent="0">
              <a:buNone/>
            </a:pPr>
            <a:r>
              <a:rPr lang="ja-JP" altLang="en-US" sz="3400" dirty="0"/>
              <a:t>・</a:t>
            </a:r>
            <a:r>
              <a:rPr lang="en-US" altLang="ja-JP" sz="3400" dirty="0"/>
              <a:t>existence and degree of assistance to be received from family</a:t>
            </a:r>
            <a:r>
              <a:rPr lang="ja-JP" altLang="en-US" sz="3400" dirty="0" err="1"/>
              <a:t>、</a:t>
            </a:r>
            <a:r>
              <a:rPr lang="en-US" altLang="ja-JP" sz="3400" dirty="0"/>
              <a:t> friends, and support organizations; and </a:t>
            </a:r>
          </a:p>
          <a:p>
            <a:pPr marL="0" indent="0">
              <a:buNone/>
            </a:pPr>
            <a:r>
              <a:rPr lang="ja-JP" altLang="en-US" sz="3400" dirty="0"/>
              <a:t>・</a:t>
            </a:r>
            <a:r>
              <a:rPr lang="en-US" altLang="ja-JP" sz="3400" dirty="0"/>
              <a:t>existence and degree of physical and mental health issues of alcohol and drug dependency and mental</a:t>
            </a:r>
          </a:p>
          <a:p>
            <a:pPr marL="0" indent="0">
              <a:buNone/>
            </a:pPr>
            <a:endParaRPr lang="en-US" altLang="ja-JP" u="sng" dirty="0"/>
          </a:p>
          <a:p>
            <a:pPr marL="0" indent="0">
              <a:buNone/>
            </a:pPr>
            <a:endParaRPr kumimoji="1" lang="ja-JP" altLang="en-US" dirty="0"/>
          </a:p>
        </p:txBody>
      </p:sp>
    </p:spTree>
    <p:extLst>
      <p:ext uri="{BB962C8B-B14F-4D97-AF65-F5344CB8AC3E}">
        <p14:creationId xmlns:p14="http://schemas.microsoft.com/office/powerpoint/2010/main" val="46012015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1F1BE042-6CD4-45F2-B02D-1EFF7F3BC6BF}"/>
              </a:ext>
            </a:extLst>
          </p:cNvPr>
          <p:cNvSpPr>
            <a:spLocks noGrp="1"/>
          </p:cNvSpPr>
          <p:nvPr>
            <p:ph type="title"/>
          </p:nvPr>
        </p:nvSpPr>
        <p:spPr/>
        <p:txBody>
          <a:bodyPr/>
          <a:lstStyle/>
          <a:p>
            <a:endParaRPr kumimoji="1" lang="ja-JP" altLang="en-US" dirty="0"/>
          </a:p>
        </p:txBody>
      </p:sp>
      <p:sp>
        <p:nvSpPr>
          <p:cNvPr id="3" name="コンテンツ プレースホルダー 2">
            <a:extLst>
              <a:ext uri="{FF2B5EF4-FFF2-40B4-BE49-F238E27FC236}">
                <a16:creationId xmlns:a16="http://schemas.microsoft.com/office/drawing/2014/main" id="{2B7E1640-BE98-4961-A07C-C1144083F4B2}"/>
              </a:ext>
            </a:extLst>
          </p:cNvPr>
          <p:cNvSpPr>
            <a:spLocks noGrp="1"/>
          </p:cNvSpPr>
          <p:nvPr>
            <p:ph idx="1"/>
          </p:nvPr>
        </p:nvSpPr>
        <p:spPr>
          <a:xfrm>
            <a:off x="1971955" y="2060848"/>
            <a:ext cx="6591985" cy="3777622"/>
          </a:xfrm>
        </p:spPr>
        <p:txBody>
          <a:bodyPr>
            <a:normAutofit/>
          </a:bodyPr>
          <a:lstStyle/>
          <a:p>
            <a:pPr marL="0" indent="0">
              <a:buNone/>
            </a:pPr>
            <a:r>
              <a:rPr kumimoji="1" lang="en-US" altLang="ja-JP" u="sng" dirty="0">
                <a:solidFill>
                  <a:srgbClr val="00B050"/>
                </a:solidFill>
              </a:rPr>
              <a:t>Article28(1)</a:t>
            </a:r>
            <a:r>
              <a:rPr kumimoji="1" lang="ja-JP" altLang="en-US" u="sng" dirty="0">
                <a:solidFill>
                  <a:srgbClr val="00B050"/>
                </a:solidFill>
              </a:rPr>
              <a:t>（</a:t>
            </a:r>
            <a:r>
              <a:rPr kumimoji="1" lang="en-US" altLang="ja-JP" u="sng" dirty="0">
                <a:solidFill>
                  <a:srgbClr val="00B050"/>
                </a:solidFill>
              </a:rPr>
              <a:t>ⅴ</a:t>
            </a:r>
            <a:r>
              <a:rPr kumimoji="1" lang="ja-JP" altLang="en-US" u="sng" dirty="0">
                <a:solidFill>
                  <a:srgbClr val="00B050"/>
                </a:solidFill>
              </a:rPr>
              <a:t>）</a:t>
            </a:r>
            <a:r>
              <a:rPr lang="en-US" altLang="ja-JP" u="sng" dirty="0">
                <a:solidFill>
                  <a:srgbClr val="00B050"/>
                </a:solidFill>
              </a:rPr>
              <a:t>(Objection of the Child</a:t>
            </a:r>
            <a:r>
              <a:rPr kumimoji="1" lang="ja-JP" altLang="en-US" u="sng" dirty="0">
                <a:solidFill>
                  <a:srgbClr val="00B050"/>
                </a:solidFill>
              </a:rPr>
              <a:t>）</a:t>
            </a:r>
            <a:endParaRPr kumimoji="1" lang="en-US" altLang="ja-JP" u="sng" dirty="0">
              <a:solidFill>
                <a:srgbClr val="00B050"/>
              </a:solidFill>
            </a:endParaRPr>
          </a:p>
          <a:p>
            <a:pPr marL="0" indent="0">
              <a:buNone/>
            </a:pPr>
            <a:r>
              <a:rPr kumimoji="1" lang="ja-JP" altLang="en-US" dirty="0"/>
              <a:t>・</a:t>
            </a:r>
            <a:r>
              <a:rPr kumimoji="1" lang="en-US" altLang="ja-JP" dirty="0"/>
              <a:t>In a case where the ground of refusal to return is based on the objection of the child, a probation officer from the family court will conduct an investigation. </a:t>
            </a:r>
          </a:p>
          <a:p>
            <a:pPr marL="0" indent="0">
              <a:buNone/>
            </a:pPr>
            <a:r>
              <a:rPr lang="ja-JP" altLang="en-US" dirty="0"/>
              <a:t>　</a:t>
            </a:r>
            <a:r>
              <a:rPr lang="en-US" altLang="ja-JP" dirty="0"/>
              <a:t>Based on the results of investigation</a:t>
            </a:r>
          </a:p>
          <a:p>
            <a:pPr marL="0" indent="0">
              <a:buNone/>
            </a:pPr>
            <a:r>
              <a:rPr lang="ja-JP" altLang="en-US" dirty="0"/>
              <a:t>・</a:t>
            </a:r>
            <a:r>
              <a:rPr lang="en-US" altLang="ja-JP" dirty="0"/>
              <a:t>Recognition of the child’s current situation</a:t>
            </a:r>
            <a:endParaRPr kumimoji="1" lang="en-US" altLang="ja-JP" dirty="0"/>
          </a:p>
          <a:p>
            <a:pPr marL="0" indent="0">
              <a:buNone/>
            </a:pPr>
            <a:r>
              <a:rPr lang="ja-JP" altLang="en-US" dirty="0"/>
              <a:t>・</a:t>
            </a:r>
            <a:r>
              <a:rPr lang="en-US" altLang="ja-JP" dirty="0"/>
              <a:t>The details of the child’s opinion about returning to his/her country of habitual residence</a:t>
            </a:r>
          </a:p>
          <a:p>
            <a:pPr marL="0" indent="0">
              <a:buNone/>
            </a:pPr>
            <a:r>
              <a:rPr kumimoji="1" lang="ja-JP" altLang="en-US" dirty="0"/>
              <a:t>・</a:t>
            </a:r>
            <a:r>
              <a:rPr kumimoji="1" lang="en-US" altLang="ja-JP" dirty="0"/>
              <a:t>Reasons, etc. why the child has come to hold this opinion</a:t>
            </a:r>
          </a:p>
          <a:p>
            <a:pPr marL="0" indent="0">
              <a:buNone/>
            </a:pPr>
            <a:endParaRPr lang="en-US" altLang="ja-JP" dirty="0"/>
          </a:p>
          <a:p>
            <a:pPr marL="0" indent="0">
              <a:buNone/>
            </a:pPr>
            <a:endParaRPr kumimoji="1" lang="en-US" altLang="ja-JP" dirty="0"/>
          </a:p>
          <a:p>
            <a:pPr marL="0" indent="0">
              <a:buNone/>
            </a:pPr>
            <a:endParaRPr kumimoji="1" lang="en-US" altLang="ja-JP" u="sng" dirty="0"/>
          </a:p>
          <a:p>
            <a:pPr marL="0" indent="0">
              <a:buNone/>
            </a:pPr>
            <a:endParaRPr kumimoji="1" lang="en-US" altLang="ja-JP" u="sng" dirty="0"/>
          </a:p>
          <a:p>
            <a:pPr marL="0" indent="0">
              <a:buNone/>
            </a:pPr>
            <a:endParaRPr kumimoji="1" lang="ja-JP" altLang="en-US" u="sng" dirty="0"/>
          </a:p>
        </p:txBody>
      </p:sp>
    </p:spTree>
    <p:extLst>
      <p:ext uri="{BB962C8B-B14F-4D97-AF65-F5344CB8AC3E}">
        <p14:creationId xmlns:p14="http://schemas.microsoft.com/office/powerpoint/2010/main" val="145639369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F20FA6F-5D57-4887-80C5-3041DA6CDB9D}"/>
              </a:ext>
            </a:extLst>
          </p:cNvPr>
          <p:cNvSpPr>
            <a:spLocks noGrp="1"/>
          </p:cNvSpPr>
          <p:nvPr>
            <p:ph type="title"/>
          </p:nvPr>
        </p:nvSpPr>
        <p:spPr/>
        <p:txBody>
          <a:bodyPr/>
          <a:lstStyle/>
          <a:p>
            <a:endParaRPr kumimoji="1" lang="ja-JP" altLang="en-US"/>
          </a:p>
        </p:txBody>
      </p:sp>
      <p:sp>
        <p:nvSpPr>
          <p:cNvPr id="3" name="コンテンツ プレースホルダー 2">
            <a:extLst>
              <a:ext uri="{FF2B5EF4-FFF2-40B4-BE49-F238E27FC236}">
                <a16:creationId xmlns:a16="http://schemas.microsoft.com/office/drawing/2014/main" id="{C8BCC466-11B1-4923-A27A-5B28A0F60185}"/>
              </a:ext>
            </a:extLst>
          </p:cNvPr>
          <p:cNvSpPr>
            <a:spLocks noGrp="1"/>
          </p:cNvSpPr>
          <p:nvPr>
            <p:ph idx="1"/>
          </p:nvPr>
        </p:nvSpPr>
        <p:spPr/>
        <p:txBody>
          <a:bodyPr>
            <a:normAutofit/>
          </a:bodyPr>
          <a:lstStyle/>
          <a:p>
            <a:pPr marL="0" indent="0">
              <a:buNone/>
            </a:pPr>
            <a:r>
              <a:rPr kumimoji="1" lang="en-US" altLang="ja-JP" dirty="0"/>
              <a:t>A decision will be made concerning:</a:t>
            </a:r>
          </a:p>
          <a:p>
            <a:pPr marL="0" indent="0">
              <a:buNone/>
            </a:pPr>
            <a:endParaRPr kumimoji="1" lang="en-US" altLang="ja-JP" dirty="0"/>
          </a:p>
          <a:p>
            <a:pPr marL="0" indent="0">
              <a:buNone/>
            </a:pPr>
            <a:r>
              <a:rPr kumimoji="1" lang="ja-JP" altLang="en-US" dirty="0"/>
              <a:t>・</a:t>
            </a:r>
            <a:r>
              <a:rPr kumimoji="1" lang="en-US" altLang="ja-JP" dirty="0"/>
              <a:t>Whether the child is of an appropriate age and degree of maturity for the child’s opinion to be taken into account; and</a:t>
            </a:r>
          </a:p>
          <a:p>
            <a:pPr marL="0" indent="0">
              <a:buNone/>
            </a:pPr>
            <a:r>
              <a:rPr lang="ja-JP" altLang="en-US" dirty="0"/>
              <a:t>・</a:t>
            </a:r>
            <a:r>
              <a:rPr lang="en-US" altLang="ja-JP" dirty="0"/>
              <a:t>Whether the child’s objection to being returned to his/her habitual residence can be considered an objection.</a:t>
            </a:r>
          </a:p>
          <a:p>
            <a:pPr marL="0" indent="0">
              <a:buNone/>
            </a:pPr>
            <a:r>
              <a:rPr kumimoji="1" lang="en-US" altLang="ja-JP" dirty="0"/>
              <a:t>T</a:t>
            </a:r>
            <a:r>
              <a:rPr lang="en-US" altLang="ja-JP" dirty="0"/>
              <a:t>he number of court decisions concluding that it is appropriate to consider the opinion of the child when the child is </a:t>
            </a:r>
            <a:r>
              <a:rPr lang="en-US" altLang="ja-JP" u="sng" dirty="0"/>
              <a:t>ten years or older </a:t>
            </a:r>
            <a:r>
              <a:rPr lang="en-US" altLang="ja-JP" dirty="0"/>
              <a:t>is relatively high.</a:t>
            </a:r>
            <a:endParaRPr kumimoji="1" lang="ja-JP" altLang="en-US" dirty="0"/>
          </a:p>
        </p:txBody>
      </p:sp>
    </p:spTree>
    <p:extLst>
      <p:ext uri="{BB962C8B-B14F-4D97-AF65-F5344CB8AC3E}">
        <p14:creationId xmlns:p14="http://schemas.microsoft.com/office/powerpoint/2010/main" val="255207276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E81F7413-047C-4509-BB99-5F13F4D7FF52}"/>
              </a:ext>
            </a:extLst>
          </p:cNvPr>
          <p:cNvSpPr>
            <a:spLocks noGrp="1"/>
          </p:cNvSpPr>
          <p:nvPr>
            <p:ph type="title"/>
          </p:nvPr>
        </p:nvSpPr>
        <p:spPr/>
        <p:txBody>
          <a:bodyPr/>
          <a:lstStyle/>
          <a:p>
            <a:endParaRPr kumimoji="1" lang="ja-JP" altLang="en-US"/>
          </a:p>
        </p:txBody>
      </p:sp>
      <p:sp>
        <p:nvSpPr>
          <p:cNvPr id="3" name="コンテンツ プレースホルダー 2">
            <a:extLst>
              <a:ext uri="{FF2B5EF4-FFF2-40B4-BE49-F238E27FC236}">
                <a16:creationId xmlns:a16="http://schemas.microsoft.com/office/drawing/2014/main" id="{0EA09F69-27E9-4007-A011-083244D50EE4}"/>
              </a:ext>
            </a:extLst>
          </p:cNvPr>
          <p:cNvSpPr>
            <a:spLocks noGrp="1"/>
          </p:cNvSpPr>
          <p:nvPr>
            <p:ph idx="1"/>
          </p:nvPr>
        </p:nvSpPr>
        <p:spPr/>
        <p:txBody>
          <a:bodyPr>
            <a:normAutofit/>
          </a:bodyPr>
          <a:lstStyle/>
          <a:p>
            <a:pPr marL="0" indent="0">
              <a:buNone/>
            </a:pPr>
            <a:r>
              <a:rPr kumimoji="1" lang="en-US" altLang="ja-JP" dirty="0"/>
              <a:t>Even if the child’s objection is recognized as a ground for refusal of return, in a case where siblings would be separated by the refusal to returns:</a:t>
            </a:r>
          </a:p>
          <a:p>
            <a:r>
              <a:rPr kumimoji="1" lang="en-US" altLang="ja-JP" dirty="0"/>
              <a:t>There is legal precedent where, in the court’s discretion, the court did not order the return of the child (the child was not returned).</a:t>
            </a:r>
          </a:p>
          <a:p>
            <a:r>
              <a:rPr lang="en-US" altLang="ja-JP" dirty="0"/>
              <a:t>On the other hand, there is also legal precedent where the court in the country of habitual residence conducted an investigation of all the siblings and, finding it necessary to have uniform custody for the children, used its discretion to order return [of the child].  </a:t>
            </a:r>
            <a:endParaRPr kumimoji="1" lang="ja-JP" altLang="en-US" dirty="0"/>
          </a:p>
        </p:txBody>
      </p:sp>
    </p:spTree>
    <p:extLst>
      <p:ext uri="{BB962C8B-B14F-4D97-AF65-F5344CB8AC3E}">
        <p14:creationId xmlns:p14="http://schemas.microsoft.com/office/powerpoint/2010/main" val="19414753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AC58F44A-8037-430A-92E9-2C802BDB31F6}"/>
              </a:ext>
            </a:extLst>
          </p:cNvPr>
          <p:cNvSpPr>
            <a:spLocks noGrp="1"/>
          </p:cNvSpPr>
          <p:nvPr>
            <p:ph type="title"/>
          </p:nvPr>
        </p:nvSpPr>
        <p:spPr/>
        <p:txBody>
          <a:bodyPr/>
          <a:lstStyle/>
          <a:p>
            <a:r>
              <a:rPr lang="en-US" altLang="ja-JP" dirty="0">
                <a:solidFill>
                  <a:srgbClr val="0070C0"/>
                </a:solidFill>
              </a:rPr>
              <a:t>5 Flow of Procedures</a:t>
            </a:r>
            <a:endParaRPr kumimoji="1" lang="ja-JP" altLang="en-US" dirty="0">
              <a:solidFill>
                <a:srgbClr val="0070C0"/>
              </a:solidFill>
            </a:endParaRPr>
          </a:p>
        </p:txBody>
      </p:sp>
      <p:sp>
        <p:nvSpPr>
          <p:cNvPr id="3" name="コンテンツ プレースホルダー 2">
            <a:extLst>
              <a:ext uri="{FF2B5EF4-FFF2-40B4-BE49-F238E27FC236}">
                <a16:creationId xmlns:a16="http://schemas.microsoft.com/office/drawing/2014/main" id="{0418B51F-BA8E-4180-B7C6-7DE7A93BF4F5}"/>
              </a:ext>
            </a:extLst>
          </p:cNvPr>
          <p:cNvSpPr>
            <a:spLocks noGrp="1"/>
          </p:cNvSpPr>
          <p:nvPr>
            <p:ph idx="1"/>
          </p:nvPr>
        </p:nvSpPr>
        <p:spPr>
          <a:xfrm>
            <a:off x="1942415" y="2133600"/>
            <a:ext cx="6589199" cy="4100290"/>
          </a:xfrm>
        </p:spPr>
        <p:txBody>
          <a:bodyPr>
            <a:normAutofit fontScale="25000" lnSpcReduction="20000"/>
          </a:bodyPr>
          <a:lstStyle/>
          <a:p>
            <a:r>
              <a:rPr lang="en-US" altLang="ja-JP" sz="7200" dirty="0"/>
              <a:t>Petition for the Return of Child</a:t>
            </a:r>
            <a:r>
              <a:rPr lang="ja-JP" altLang="en-US" sz="7200" dirty="0"/>
              <a:t>（</a:t>
            </a:r>
            <a:r>
              <a:rPr lang="en-US" altLang="ja-JP" sz="7200" dirty="0"/>
              <a:t>Petition for Ne Exeat Order and for Passport Surrender Order</a:t>
            </a:r>
            <a:r>
              <a:rPr lang="ja-JP" altLang="en-US" sz="7200" dirty="0"/>
              <a:t>）</a:t>
            </a:r>
          </a:p>
          <a:p>
            <a:pPr marL="0" indent="0">
              <a:buNone/>
            </a:pPr>
            <a:r>
              <a:rPr lang="ja-JP" altLang="en-US" sz="7200" dirty="0"/>
              <a:t>↓</a:t>
            </a:r>
            <a:r>
              <a:rPr lang="en-US" altLang="ja-JP" sz="7200" dirty="0"/>
              <a:t>Designated Date</a:t>
            </a:r>
          </a:p>
          <a:p>
            <a:pPr marL="0" indent="0">
              <a:buNone/>
            </a:pPr>
            <a:endParaRPr lang="en-US" altLang="ja-JP" sz="7200" dirty="0"/>
          </a:p>
          <a:p>
            <a:r>
              <a:rPr lang="en-US" altLang="ja-JP" sz="7200" dirty="0"/>
              <a:t>The Date for Proceedings</a:t>
            </a:r>
          </a:p>
          <a:p>
            <a:pPr marL="0" indent="0">
              <a:buNone/>
            </a:pPr>
            <a:r>
              <a:rPr lang="en-US" altLang="ja-JP" sz="7200" dirty="0"/>
              <a:t>◎ The judge clarifies the points of the argument considering the documents for argument of both parties and evidence.</a:t>
            </a:r>
          </a:p>
          <a:p>
            <a:pPr marL="0" indent="0">
              <a:buNone/>
            </a:pPr>
            <a:r>
              <a:rPr lang="en-US" altLang="ja-JP" sz="7200" dirty="0"/>
              <a:t>◎ The judge may directly ask both parties to state their arguments.</a:t>
            </a:r>
          </a:p>
          <a:p>
            <a:pPr marL="0" indent="0">
              <a:buNone/>
            </a:pPr>
            <a:r>
              <a:rPr lang="en-US" altLang="ja-JP" sz="7200" dirty="0"/>
              <a:t>◎ Beside conciliation, a solution may be sought by the  agreed Settlement.</a:t>
            </a:r>
          </a:p>
          <a:p>
            <a:pPr marL="0" indent="0">
              <a:buNone/>
            </a:pPr>
            <a:r>
              <a:rPr lang="ja-JP" altLang="en-US" sz="7200" dirty="0"/>
              <a:t>　</a:t>
            </a:r>
            <a:endParaRPr lang="en-US" altLang="ja-JP" sz="7200" dirty="0"/>
          </a:p>
        </p:txBody>
      </p:sp>
    </p:spTree>
    <p:extLst>
      <p:ext uri="{BB962C8B-B14F-4D97-AF65-F5344CB8AC3E}">
        <p14:creationId xmlns:p14="http://schemas.microsoft.com/office/powerpoint/2010/main" val="327874546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12D05003-49F6-4716-9F35-039394E941E8}"/>
              </a:ext>
            </a:extLst>
          </p:cNvPr>
          <p:cNvSpPr>
            <a:spLocks noGrp="1"/>
          </p:cNvSpPr>
          <p:nvPr>
            <p:ph type="title"/>
          </p:nvPr>
        </p:nvSpPr>
        <p:spPr/>
        <p:txBody>
          <a:bodyPr/>
          <a:lstStyle/>
          <a:p>
            <a:endParaRPr kumimoji="1" lang="ja-JP" altLang="en-US"/>
          </a:p>
        </p:txBody>
      </p:sp>
      <p:sp>
        <p:nvSpPr>
          <p:cNvPr id="3" name="コンテンツ プレースホルダー 2">
            <a:extLst>
              <a:ext uri="{FF2B5EF4-FFF2-40B4-BE49-F238E27FC236}">
                <a16:creationId xmlns:a16="http://schemas.microsoft.com/office/drawing/2014/main" id="{B68057EF-57FA-497B-AFD1-3F6FB859AEB7}"/>
              </a:ext>
            </a:extLst>
          </p:cNvPr>
          <p:cNvSpPr>
            <a:spLocks noGrp="1"/>
          </p:cNvSpPr>
          <p:nvPr>
            <p:ph idx="1"/>
          </p:nvPr>
        </p:nvSpPr>
        <p:spPr/>
        <p:txBody>
          <a:bodyPr>
            <a:noAutofit/>
          </a:bodyPr>
          <a:lstStyle/>
          <a:p>
            <a:pPr marL="0" indent="0">
              <a:buNone/>
            </a:pPr>
            <a:r>
              <a:rPr lang="en-US" altLang="ja-JP" sz="1600" dirty="0"/>
              <a:t> </a:t>
            </a:r>
            <a:r>
              <a:rPr lang="en-US" altLang="ja-JP" sz="2000" dirty="0"/>
              <a:t>↓   Referral to Conciliation requires consent of both parties</a:t>
            </a:r>
          </a:p>
          <a:p>
            <a:pPr marL="0" indent="0">
              <a:buNone/>
            </a:pPr>
            <a:endParaRPr lang="en-US" altLang="ja-JP" sz="2000" dirty="0"/>
          </a:p>
          <a:p>
            <a:pPr marL="0" indent="0">
              <a:buNone/>
            </a:pPr>
            <a:r>
              <a:rPr lang="ja-JP" altLang="en-US" sz="2000" dirty="0"/>
              <a:t>　  </a:t>
            </a:r>
            <a:r>
              <a:rPr lang="en-US" altLang="ja-JP" sz="2000" dirty="0"/>
              <a:t>If both parties reach an agreement, the case is settled.</a:t>
            </a:r>
          </a:p>
          <a:p>
            <a:pPr marL="0" indent="0">
              <a:buNone/>
            </a:pPr>
            <a:r>
              <a:rPr lang="en-US" altLang="ja-JP" sz="2000" dirty="0"/>
              <a:t>Parties not making an agreement on settlement</a:t>
            </a:r>
          </a:p>
          <a:p>
            <a:pPr marL="0" indent="0">
              <a:buNone/>
            </a:pPr>
            <a:r>
              <a:rPr lang="ja-JP" altLang="en-US" sz="2000" dirty="0"/>
              <a:t>↓</a:t>
            </a:r>
            <a:endParaRPr lang="en-US" altLang="ja-JP" sz="2000" dirty="0"/>
          </a:p>
          <a:p>
            <a:pPr marL="0" indent="0">
              <a:buNone/>
            </a:pPr>
            <a:r>
              <a:rPr lang="en-US" altLang="ja-JP" sz="2000" dirty="0"/>
              <a:t>Judicial decision on the petition for Return of Child</a:t>
            </a:r>
          </a:p>
        </p:txBody>
      </p:sp>
    </p:spTree>
    <p:extLst>
      <p:ext uri="{BB962C8B-B14F-4D97-AF65-F5344CB8AC3E}">
        <p14:creationId xmlns:p14="http://schemas.microsoft.com/office/powerpoint/2010/main" val="143852634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4F646BC4-9B57-4BCD-9858-310C3DFD9625}"/>
              </a:ext>
            </a:extLst>
          </p:cNvPr>
          <p:cNvSpPr>
            <a:spLocks noGrp="1"/>
          </p:cNvSpPr>
          <p:nvPr>
            <p:ph type="title"/>
          </p:nvPr>
        </p:nvSpPr>
        <p:spPr/>
        <p:txBody>
          <a:bodyPr/>
          <a:lstStyle/>
          <a:p>
            <a:endParaRPr kumimoji="1" lang="ja-JP" altLang="en-US"/>
          </a:p>
        </p:txBody>
      </p:sp>
      <p:sp>
        <p:nvSpPr>
          <p:cNvPr id="3" name="コンテンツ プレースホルダー 2">
            <a:extLst>
              <a:ext uri="{FF2B5EF4-FFF2-40B4-BE49-F238E27FC236}">
                <a16:creationId xmlns:a16="http://schemas.microsoft.com/office/drawing/2014/main" id="{E56D0395-A287-4C20-9810-5EBB918A7F2B}"/>
              </a:ext>
            </a:extLst>
          </p:cNvPr>
          <p:cNvSpPr>
            <a:spLocks noGrp="1"/>
          </p:cNvSpPr>
          <p:nvPr>
            <p:ph idx="1"/>
          </p:nvPr>
        </p:nvSpPr>
        <p:spPr/>
        <p:txBody>
          <a:bodyPr/>
          <a:lstStyle/>
          <a:p>
            <a:r>
              <a:rPr lang="en-US" altLang="ja-JP" sz="2000" dirty="0"/>
              <a:t>◎The first date of the proceedings is fixed on approximately 2 weeks after the petition was filed,</a:t>
            </a:r>
          </a:p>
          <a:p>
            <a:r>
              <a:rPr lang="en-US" altLang="ja-JP" sz="2000" dirty="0"/>
              <a:t>◎Depending on the progress, the date for proceedings may be held several times.</a:t>
            </a:r>
          </a:p>
          <a:p>
            <a:r>
              <a:rPr lang="en-US" altLang="ja-JP" sz="2000" dirty="0"/>
              <a:t>◎Between the dates for proceedings, family court investigating officer may carry out investigations.</a:t>
            </a:r>
          </a:p>
          <a:p>
            <a:endParaRPr kumimoji="1" lang="ja-JP" altLang="en-US" dirty="0"/>
          </a:p>
        </p:txBody>
      </p:sp>
    </p:spTree>
    <p:extLst>
      <p:ext uri="{BB962C8B-B14F-4D97-AF65-F5344CB8AC3E}">
        <p14:creationId xmlns:p14="http://schemas.microsoft.com/office/powerpoint/2010/main" val="217185997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E17ED27B-E446-4568-9B49-294A38475C70}"/>
              </a:ext>
            </a:extLst>
          </p:cNvPr>
          <p:cNvSpPr>
            <a:spLocks noGrp="1"/>
          </p:cNvSpPr>
          <p:nvPr>
            <p:ph type="title"/>
          </p:nvPr>
        </p:nvSpPr>
        <p:spPr/>
        <p:txBody>
          <a:bodyPr/>
          <a:lstStyle/>
          <a:p>
            <a:r>
              <a:rPr lang="en-US" altLang="ja-JP" dirty="0">
                <a:solidFill>
                  <a:srgbClr val="0070C0"/>
                </a:solidFill>
              </a:rPr>
              <a:t>6 Results</a:t>
            </a:r>
            <a:r>
              <a:rPr lang="ja-JP" altLang="en-US" dirty="0">
                <a:solidFill>
                  <a:srgbClr val="0070C0"/>
                </a:solidFill>
              </a:rPr>
              <a:t> </a:t>
            </a:r>
            <a:r>
              <a:rPr lang="en-US" altLang="ja-JP" dirty="0">
                <a:solidFill>
                  <a:srgbClr val="0070C0"/>
                </a:solidFill>
              </a:rPr>
              <a:t>of Court Decisions</a:t>
            </a:r>
            <a:r>
              <a:rPr lang="ja-JP" altLang="en-US" dirty="0">
                <a:solidFill>
                  <a:srgbClr val="0070C0"/>
                </a:solidFill>
              </a:rPr>
              <a:t> </a:t>
            </a:r>
            <a:r>
              <a:rPr lang="en-US" altLang="ja-JP" dirty="0">
                <a:solidFill>
                  <a:srgbClr val="0070C0"/>
                </a:solidFill>
              </a:rPr>
              <a:t>Returning</a:t>
            </a:r>
            <a:r>
              <a:rPr lang="ja-JP" altLang="en-US" dirty="0">
                <a:solidFill>
                  <a:srgbClr val="0070C0"/>
                </a:solidFill>
              </a:rPr>
              <a:t> </a:t>
            </a:r>
            <a:r>
              <a:rPr lang="en-US" altLang="ja-JP" dirty="0">
                <a:solidFill>
                  <a:srgbClr val="0070C0"/>
                </a:solidFill>
              </a:rPr>
              <a:t>[the Child]</a:t>
            </a:r>
            <a:endParaRPr kumimoji="1" lang="ja-JP" altLang="en-US" dirty="0">
              <a:solidFill>
                <a:srgbClr val="0070C0"/>
              </a:solidFill>
            </a:endParaRPr>
          </a:p>
        </p:txBody>
      </p:sp>
      <p:sp>
        <p:nvSpPr>
          <p:cNvPr id="3" name="コンテンツ プレースホルダー 2">
            <a:extLst>
              <a:ext uri="{FF2B5EF4-FFF2-40B4-BE49-F238E27FC236}">
                <a16:creationId xmlns:a16="http://schemas.microsoft.com/office/drawing/2014/main" id="{BC54B34F-9F70-4010-8E21-77649D2E4781}"/>
              </a:ext>
            </a:extLst>
          </p:cNvPr>
          <p:cNvSpPr>
            <a:spLocks noGrp="1"/>
          </p:cNvSpPr>
          <p:nvPr>
            <p:ph idx="1"/>
          </p:nvPr>
        </p:nvSpPr>
        <p:spPr/>
        <p:txBody>
          <a:bodyPr>
            <a:normAutofit/>
          </a:bodyPr>
          <a:lstStyle/>
          <a:p>
            <a:pPr marL="0" indent="0">
              <a:buNone/>
            </a:pPr>
            <a:r>
              <a:rPr lang="en-US" altLang="ja-JP" sz="2000" dirty="0">
                <a:solidFill>
                  <a:schemeClr val="tx1"/>
                </a:solidFill>
              </a:rPr>
              <a:t>Many cases are resolved by conciliation.</a:t>
            </a:r>
            <a:endParaRPr kumimoji="1" lang="en-US" altLang="ja-JP" sz="2000" dirty="0">
              <a:solidFill>
                <a:schemeClr val="tx1"/>
              </a:solidFill>
            </a:endParaRPr>
          </a:p>
          <a:p>
            <a:pPr marL="0" indent="0">
              <a:buNone/>
            </a:pPr>
            <a:r>
              <a:rPr lang="en-US" altLang="ja-JP" sz="2000" dirty="0">
                <a:solidFill>
                  <a:schemeClr val="tx1"/>
                </a:solidFill>
              </a:rPr>
              <a:t>Of 35 cases handled by the courts of first instance (the Tokyo Family Court and the Osaka Family Court) from April 1, 2014 through March 31, 2017, 14 cases were referred to conciliation. </a:t>
            </a:r>
            <a:endParaRPr kumimoji="1" lang="en-US" altLang="ja-JP" sz="2000" dirty="0">
              <a:solidFill>
                <a:schemeClr val="tx1"/>
              </a:solidFill>
            </a:endParaRPr>
          </a:p>
          <a:p>
            <a:pPr marL="0" indent="0">
              <a:buNone/>
            </a:pPr>
            <a:r>
              <a:rPr lang="en-US" altLang="ja-JP" sz="2000" dirty="0">
                <a:solidFill>
                  <a:schemeClr val="tx1"/>
                </a:solidFill>
              </a:rPr>
              <a:t>Of the 14 cases, 8 cases agreed to return and 6 cases agreed to non-return. </a:t>
            </a:r>
          </a:p>
          <a:p>
            <a:pPr marL="0" indent="0">
              <a:buNone/>
            </a:pPr>
            <a:r>
              <a:rPr kumimoji="1" lang="en-US" altLang="ja-JP" sz="2000" dirty="0">
                <a:solidFill>
                  <a:schemeClr val="tx1"/>
                </a:solidFill>
              </a:rPr>
              <a:t>Of 21 cases resulting in final </a:t>
            </a:r>
            <a:r>
              <a:rPr lang="en-US" altLang="ja-JP" sz="2000" dirty="0">
                <a:solidFill>
                  <a:schemeClr val="tx1"/>
                </a:solidFill>
              </a:rPr>
              <a:t>decisions</a:t>
            </a:r>
            <a:r>
              <a:rPr kumimoji="1" lang="en-US" altLang="ja-JP" sz="2000" dirty="0">
                <a:solidFill>
                  <a:schemeClr val="tx1"/>
                </a:solidFill>
              </a:rPr>
              <a:t>, only 6 cases involved non-return. </a:t>
            </a:r>
            <a:endParaRPr kumimoji="1" lang="ja-JP" altLang="en-US" sz="2000" dirty="0">
              <a:solidFill>
                <a:schemeClr val="tx1"/>
              </a:solidFill>
            </a:endParaRPr>
          </a:p>
        </p:txBody>
      </p:sp>
    </p:spTree>
    <p:extLst>
      <p:ext uri="{BB962C8B-B14F-4D97-AF65-F5344CB8AC3E}">
        <p14:creationId xmlns:p14="http://schemas.microsoft.com/office/powerpoint/2010/main" val="143108687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8A87A8DA-11F0-4CC8-9606-F65E9020BF80}"/>
              </a:ext>
            </a:extLst>
          </p:cNvPr>
          <p:cNvSpPr>
            <a:spLocks noGrp="1"/>
          </p:cNvSpPr>
          <p:nvPr>
            <p:ph type="title"/>
          </p:nvPr>
        </p:nvSpPr>
        <p:spPr/>
        <p:txBody>
          <a:bodyPr/>
          <a:lstStyle/>
          <a:p>
            <a:endParaRPr kumimoji="1" lang="ja-JP" altLang="en-US"/>
          </a:p>
        </p:txBody>
      </p:sp>
      <p:sp>
        <p:nvSpPr>
          <p:cNvPr id="3" name="コンテンツ プレースホルダー 2">
            <a:extLst>
              <a:ext uri="{FF2B5EF4-FFF2-40B4-BE49-F238E27FC236}">
                <a16:creationId xmlns:a16="http://schemas.microsoft.com/office/drawing/2014/main" id="{FB34F418-9F2A-4B0E-8B7C-210C392E0DB5}"/>
              </a:ext>
            </a:extLst>
          </p:cNvPr>
          <p:cNvSpPr>
            <a:spLocks noGrp="1"/>
          </p:cNvSpPr>
          <p:nvPr>
            <p:ph idx="1"/>
          </p:nvPr>
        </p:nvSpPr>
        <p:spPr/>
        <p:txBody>
          <a:bodyPr>
            <a:normAutofit fontScale="92500"/>
          </a:bodyPr>
          <a:lstStyle/>
          <a:p>
            <a:r>
              <a:rPr lang="en-US" altLang="ja-JP" dirty="0"/>
              <a:t>Prior to entry into force of the Convention in Japan in 2014, when a child was removed to a foreign state, the left-behind parent needed to find the whereabouts of the (ex-) spouse and child all by him-or herself, overcoming barriers of different law and culture, and to file a lawsuit for the return of the child to a foreign court. Furthermore, where a Japanese parent divorced in a foreign state who wished to make a temporary return to Japan with his or her child, despite a court of the foreign state would not permit the Japanese parent to do so, as it was considered that the temporary return could possibly develop into a retention of the child given that a procedure for the return of the child was not guaranteed based on the Convention.</a:t>
            </a:r>
            <a:r>
              <a:rPr lang="ja-JP" altLang="en-US" dirty="0"/>
              <a:t>（</a:t>
            </a:r>
            <a:r>
              <a:rPr lang="en-US" altLang="ja-JP" dirty="0"/>
              <a:t>Explanation</a:t>
            </a:r>
            <a:r>
              <a:rPr lang="ja-JP" altLang="en-US" dirty="0"/>
              <a:t> </a:t>
            </a:r>
            <a:r>
              <a:rPr lang="en-US" altLang="ja-JP" dirty="0"/>
              <a:t>by</a:t>
            </a:r>
            <a:r>
              <a:rPr lang="ja-JP" altLang="en-US" dirty="0"/>
              <a:t> </a:t>
            </a:r>
            <a:r>
              <a:rPr lang="en-US" altLang="ja-JP" dirty="0"/>
              <a:t>the</a:t>
            </a:r>
            <a:r>
              <a:rPr lang="ja-JP" altLang="en-US" dirty="0"/>
              <a:t> </a:t>
            </a:r>
            <a:r>
              <a:rPr lang="en-US" altLang="ja-JP" dirty="0"/>
              <a:t>CA</a:t>
            </a:r>
            <a:r>
              <a:rPr lang="ja-JP" altLang="en-US" dirty="0"/>
              <a:t> </a:t>
            </a:r>
            <a:r>
              <a:rPr lang="en-US" altLang="ja-JP" dirty="0"/>
              <a:t>of</a:t>
            </a:r>
            <a:r>
              <a:rPr lang="ja-JP" altLang="en-US" dirty="0"/>
              <a:t> </a:t>
            </a:r>
            <a:r>
              <a:rPr lang="en-US" altLang="ja-JP" dirty="0"/>
              <a:t>JP).</a:t>
            </a:r>
            <a:endParaRPr kumimoji="1" lang="ja-JP" altLang="en-US" dirty="0"/>
          </a:p>
        </p:txBody>
      </p:sp>
    </p:spTree>
    <p:extLst>
      <p:ext uri="{BB962C8B-B14F-4D97-AF65-F5344CB8AC3E}">
        <p14:creationId xmlns:p14="http://schemas.microsoft.com/office/powerpoint/2010/main" val="202663498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D2F63080-D93F-428E-9A7E-E0801BD49E82}"/>
              </a:ext>
            </a:extLst>
          </p:cNvPr>
          <p:cNvSpPr>
            <a:spLocks noGrp="1"/>
          </p:cNvSpPr>
          <p:nvPr>
            <p:ph type="title"/>
          </p:nvPr>
        </p:nvSpPr>
        <p:spPr/>
        <p:txBody>
          <a:bodyPr/>
          <a:lstStyle/>
          <a:p>
            <a:r>
              <a:rPr lang="en-US" altLang="ja-JP" dirty="0">
                <a:solidFill>
                  <a:srgbClr val="0070C0"/>
                </a:solidFill>
              </a:rPr>
              <a:t>7 Enforcement</a:t>
            </a:r>
            <a:endParaRPr kumimoji="1" lang="ja-JP" altLang="en-US" dirty="0">
              <a:solidFill>
                <a:srgbClr val="0070C0"/>
              </a:solidFill>
            </a:endParaRPr>
          </a:p>
        </p:txBody>
      </p:sp>
      <p:sp>
        <p:nvSpPr>
          <p:cNvPr id="3" name="コンテンツ プレースホルダー 2">
            <a:extLst>
              <a:ext uri="{FF2B5EF4-FFF2-40B4-BE49-F238E27FC236}">
                <a16:creationId xmlns:a16="http://schemas.microsoft.com/office/drawing/2014/main" id="{B460D0AD-9317-48A4-8C94-6CDB32B8B6CB}"/>
              </a:ext>
            </a:extLst>
          </p:cNvPr>
          <p:cNvSpPr>
            <a:spLocks noGrp="1"/>
          </p:cNvSpPr>
          <p:nvPr>
            <p:ph idx="1"/>
          </p:nvPr>
        </p:nvSpPr>
        <p:spPr/>
        <p:txBody>
          <a:bodyPr/>
          <a:lstStyle/>
          <a:p>
            <a:r>
              <a:rPr lang="en-US" altLang="ja-JP" sz="2000" dirty="0"/>
              <a:t>Indirect compulsory enforcement(execution)</a:t>
            </a:r>
          </a:p>
          <a:p>
            <a:endParaRPr lang="en-US" altLang="ja-JP" sz="2000" dirty="0"/>
          </a:p>
          <a:p>
            <a:r>
              <a:rPr lang="en-US" altLang="ja-JP" sz="2000" dirty="0"/>
              <a:t>Direct compulsory enforcement(execution)</a:t>
            </a:r>
          </a:p>
          <a:p>
            <a:endParaRPr lang="en-US" altLang="ja-JP" sz="2000" dirty="0"/>
          </a:p>
          <a:p>
            <a:r>
              <a:rPr lang="en-US" altLang="ja-JP" sz="2000" dirty="0"/>
              <a:t>  If the return of the child has not been successful by direct enforcement, there is no other method to achieve the return of the child under the Implementation Act.</a:t>
            </a:r>
          </a:p>
          <a:p>
            <a:endParaRPr kumimoji="1" lang="ja-JP" altLang="en-US" dirty="0"/>
          </a:p>
        </p:txBody>
      </p:sp>
    </p:spTree>
    <p:extLst>
      <p:ext uri="{BB962C8B-B14F-4D97-AF65-F5344CB8AC3E}">
        <p14:creationId xmlns:p14="http://schemas.microsoft.com/office/powerpoint/2010/main" val="165204094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6786346-4B1D-4254-9D3A-2B5A307D2BDF}"/>
              </a:ext>
            </a:extLst>
          </p:cNvPr>
          <p:cNvSpPr>
            <a:spLocks noGrp="1"/>
          </p:cNvSpPr>
          <p:nvPr>
            <p:ph type="title"/>
          </p:nvPr>
        </p:nvSpPr>
        <p:spPr/>
        <p:txBody>
          <a:bodyPr>
            <a:normAutofit/>
          </a:bodyPr>
          <a:lstStyle/>
          <a:p>
            <a:r>
              <a:rPr kumimoji="1" lang="en-US" altLang="ja-JP" sz="2800" dirty="0">
                <a:solidFill>
                  <a:srgbClr val="0070C0"/>
                </a:solidFill>
              </a:rPr>
              <a:t>8 Issues </a:t>
            </a:r>
            <a:r>
              <a:rPr lang="en-US" altLang="ja-JP" sz="2800" dirty="0">
                <a:solidFill>
                  <a:srgbClr val="0070C0"/>
                </a:solidFill>
              </a:rPr>
              <a:t>about Compulsory Execution(enforcement)</a:t>
            </a:r>
            <a:endParaRPr kumimoji="1" lang="ja-JP" altLang="en-US" sz="2800" dirty="0">
              <a:solidFill>
                <a:srgbClr val="0070C0"/>
              </a:solidFill>
            </a:endParaRPr>
          </a:p>
        </p:txBody>
      </p:sp>
      <p:sp>
        <p:nvSpPr>
          <p:cNvPr id="3" name="コンテンツ プレースホルダー 2">
            <a:extLst>
              <a:ext uri="{FF2B5EF4-FFF2-40B4-BE49-F238E27FC236}">
                <a16:creationId xmlns:a16="http://schemas.microsoft.com/office/drawing/2014/main" id="{4CE8BD2A-5336-4C1A-B089-EA06EDB4A053}"/>
              </a:ext>
            </a:extLst>
          </p:cNvPr>
          <p:cNvSpPr>
            <a:spLocks noGrp="1"/>
          </p:cNvSpPr>
          <p:nvPr>
            <p:ph idx="1"/>
          </p:nvPr>
        </p:nvSpPr>
        <p:spPr/>
        <p:txBody>
          <a:bodyPr>
            <a:normAutofit fontScale="92500" lnSpcReduction="10000"/>
          </a:bodyPr>
          <a:lstStyle/>
          <a:p>
            <a:pPr marL="0" indent="0">
              <a:buNone/>
            </a:pPr>
            <a:r>
              <a:rPr kumimoji="1" lang="en-US" altLang="ja-JP" u="sng" dirty="0"/>
              <a:t>Problems with the implementing legislation for the current Hague Convention</a:t>
            </a:r>
          </a:p>
          <a:p>
            <a:pPr marL="0" indent="0">
              <a:buNone/>
            </a:pPr>
            <a:r>
              <a:rPr lang="ja-JP" altLang="en-US" dirty="0"/>
              <a:t>１ </a:t>
            </a:r>
            <a:r>
              <a:rPr lang="en-US" altLang="ja-JP" dirty="0"/>
              <a:t>When conducting direct compulsory execution such as direct compulsion(enforcement)  or execution by substitute, a preposition of indirect compulsory execution is necessary as a requirement for a petition for the execution by substitute (direct enforcement) of the return of the child</a:t>
            </a:r>
            <a:endParaRPr lang="ja-JP" altLang="en-US" dirty="0"/>
          </a:p>
          <a:p>
            <a:pPr marL="0" indent="0">
              <a:buNone/>
            </a:pPr>
            <a:r>
              <a:rPr lang="ja-JP" altLang="en-US" dirty="0"/>
              <a:t>２ </a:t>
            </a:r>
            <a:r>
              <a:rPr lang="en-US" altLang="ja-JP" dirty="0"/>
              <a:t>If the release [of the child] can only occur when the child is together with the obligor, this means that the so-called </a:t>
            </a:r>
            <a:r>
              <a:rPr lang="en-US" altLang="ja-JP" u="sng" dirty="0"/>
              <a:t>child/obligor simultaneous presence rule</a:t>
            </a:r>
            <a:r>
              <a:rPr lang="en-US" altLang="ja-JP" dirty="0"/>
              <a:t> has been adopted.</a:t>
            </a:r>
            <a:r>
              <a:rPr lang="ja-JP" altLang="en-US" dirty="0"/>
              <a:t> </a:t>
            </a:r>
          </a:p>
          <a:p>
            <a:pPr marL="0" indent="0">
              <a:buNone/>
            </a:pPr>
            <a:r>
              <a:rPr lang="ja-JP" altLang="en-US" dirty="0"/>
              <a:t>３ </a:t>
            </a:r>
            <a:r>
              <a:rPr lang="en-US" altLang="ja-JP" dirty="0"/>
              <a:t>The place of execution(enforcement) when conducting direct compulsory execution (enforcement) is, in principle, the residence of the obligor. </a:t>
            </a:r>
            <a:endParaRPr lang="ja-JP" altLang="en-US" dirty="0"/>
          </a:p>
          <a:p>
            <a:pPr marL="0" indent="0">
              <a:buNone/>
            </a:pPr>
            <a:endParaRPr kumimoji="1" lang="ja-JP" altLang="en-US" dirty="0"/>
          </a:p>
        </p:txBody>
      </p:sp>
    </p:spTree>
    <p:extLst>
      <p:ext uri="{BB962C8B-B14F-4D97-AF65-F5344CB8AC3E}">
        <p14:creationId xmlns:p14="http://schemas.microsoft.com/office/powerpoint/2010/main" val="62120655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CEFB674E-D164-4A66-B067-34BCD5BE9CA0}"/>
              </a:ext>
            </a:extLst>
          </p:cNvPr>
          <p:cNvSpPr>
            <a:spLocks noGrp="1"/>
          </p:cNvSpPr>
          <p:nvPr>
            <p:ph type="title"/>
          </p:nvPr>
        </p:nvSpPr>
        <p:spPr/>
        <p:txBody>
          <a:bodyPr/>
          <a:lstStyle/>
          <a:p>
            <a:endParaRPr kumimoji="1" lang="ja-JP" altLang="en-US" dirty="0"/>
          </a:p>
        </p:txBody>
      </p:sp>
      <p:sp>
        <p:nvSpPr>
          <p:cNvPr id="3" name="コンテンツ プレースホルダー 2">
            <a:extLst>
              <a:ext uri="{FF2B5EF4-FFF2-40B4-BE49-F238E27FC236}">
                <a16:creationId xmlns:a16="http://schemas.microsoft.com/office/drawing/2014/main" id="{804E983C-1A1F-476E-B030-00834162471F}"/>
              </a:ext>
            </a:extLst>
          </p:cNvPr>
          <p:cNvSpPr>
            <a:spLocks noGrp="1"/>
          </p:cNvSpPr>
          <p:nvPr>
            <p:ph idx="1"/>
          </p:nvPr>
        </p:nvSpPr>
        <p:spPr/>
        <p:txBody>
          <a:bodyPr>
            <a:normAutofit/>
          </a:bodyPr>
          <a:lstStyle/>
          <a:p>
            <a:pPr marL="0" indent="0">
              <a:buNone/>
            </a:pPr>
            <a:r>
              <a:rPr lang="en-US" altLang="ja-JP" dirty="0"/>
              <a:t>Currently, this is being discussed at the Legislative Council of the Ministry of Justice. </a:t>
            </a:r>
          </a:p>
          <a:p>
            <a:pPr marL="0" indent="0">
              <a:buNone/>
            </a:pPr>
            <a:r>
              <a:rPr lang="ja-JP" altLang="en-US" u="sng" dirty="0">
                <a:solidFill>
                  <a:srgbClr val="FF00FF"/>
                </a:solidFill>
              </a:rPr>
              <a:t>１　</a:t>
            </a:r>
            <a:r>
              <a:rPr lang="en-US" u="sng" dirty="0">
                <a:solidFill>
                  <a:srgbClr val="FF00FF"/>
                </a:solidFill>
              </a:rPr>
              <a:t> Preposition of Indirect Compulsory Execution(enforcement)</a:t>
            </a:r>
            <a:endParaRPr lang="en-US" altLang="ja-JP" u="sng" dirty="0">
              <a:solidFill>
                <a:srgbClr val="FF00FF"/>
              </a:solidFill>
            </a:endParaRPr>
          </a:p>
          <a:p>
            <a:pPr marL="0" indent="0">
              <a:buNone/>
            </a:pPr>
            <a:r>
              <a:rPr lang="ja-JP" altLang="en-US" dirty="0"/>
              <a:t>→</a:t>
            </a:r>
            <a:r>
              <a:rPr lang="en-US" altLang="ja-JP" dirty="0"/>
              <a:t>In the current implementing legislation of the Hague Convention, a preposition of indirect compulsory execution is necessary as a requirement for a petition for the execution by substitute (direct enforcement) of the return of the child from the perspective of minimizing the impact of compulsory execution on the mind and body of the child. However, there may be a problem from the viewpoint of  effectiveness of the compulsory execution. </a:t>
            </a:r>
            <a:endParaRPr lang="ja-JP" altLang="en-US" dirty="0"/>
          </a:p>
          <a:p>
            <a:pPr marL="0" indent="0">
              <a:buNone/>
            </a:pPr>
            <a:endParaRPr lang="en-US" altLang="ja-JP" dirty="0"/>
          </a:p>
          <a:p>
            <a:pPr marL="0" indent="0">
              <a:buNone/>
            </a:pPr>
            <a:endParaRPr lang="en-US" altLang="ja-JP" dirty="0"/>
          </a:p>
          <a:p>
            <a:pPr marL="0" indent="0">
              <a:buNone/>
            </a:pPr>
            <a:endParaRPr lang="en-US" altLang="ja-JP" dirty="0"/>
          </a:p>
          <a:p>
            <a:pPr marL="0" indent="0">
              <a:buNone/>
            </a:pPr>
            <a:endParaRPr lang="ja-JP" altLang="en-US" dirty="0"/>
          </a:p>
          <a:p>
            <a:endParaRPr kumimoji="1" lang="ja-JP" altLang="en-US" dirty="0"/>
          </a:p>
        </p:txBody>
      </p:sp>
    </p:spTree>
    <p:extLst>
      <p:ext uri="{BB962C8B-B14F-4D97-AF65-F5344CB8AC3E}">
        <p14:creationId xmlns:p14="http://schemas.microsoft.com/office/powerpoint/2010/main" val="168399226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AD3F0806-0BBB-4428-B47C-672B26C07519}"/>
              </a:ext>
            </a:extLst>
          </p:cNvPr>
          <p:cNvSpPr>
            <a:spLocks noGrp="1"/>
          </p:cNvSpPr>
          <p:nvPr>
            <p:ph type="title"/>
          </p:nvPr>
        </p:nvSpPr>
        <p:spPr/>
        <p:txBody>
          <a:bodyPr/>
          <a:lstStyle/>
          <a:p>
            <a:endParaRPr kumimoji="1" lang="ja-JP" altLang="en-US"/>
          </a:p>
        </p:txBody>
      </p:sp>
      <p:sp>
        <p:nvSpPr>
          <p:cNvPr id="3" name="コンテンツ プレースホルダー 2">
            <a:extLst>
              <a:ext uri="{FF2B5EF4-FFF2-40B4-BE49-F238E27FC236}">
                <a16:creationId xmlns:a16="http://schemas.microsoft.com/office/drawing/2014/main" id="{CF76420E-6EC6-4473-A706-2C83A7C00807}"/>
              </a:ext>
            </a:extLst>
          </p:cNvPr>
          <p:cNvSpPr>
            <a:spLocks noGrp="1"/>
          </p:cNvSpPr>
          <p:nvPr>
            <p:ph idx="1"/>
          </p:nvPr>
        </p:nvSpPr>
        <p:spPr>
          <a:xfrm>
            <a:off x="1945201" y="2060848"/>
            <a:ext cx="6591985" cy="3777622"/>
          </a:xfrm>
        </p:spPr>
        <p:txBody>
          <a:bodyPr/>
          <a:lstStyle/>
          <a:p>
            <a:pPr marL="0" indent="0">
              <a:buNone/>
            </a:pPr>
            <a:r>
              <a:rPr lang="ja-JP" altLang="en-US" u="sng" dirty="0">
                <a:solidFill>
                  <a:srgbClr val="FF00FF"/>
                </a:solidFill>
              </a:rPr>
              <a:t>２　</a:t>
            </a:r>
            <a:r>
              <a:rPr lang="en-US" altLang="ja-JP" u="sng" dirty="0">
                <a:solidFill>
                  <a:srgbClr val="FF00FF"/>
                </a:solidFill>
              </a:rPr>
              <a:t>The simultaneous presence principle of the child and the obligor</a:t>
            </a:r>
          </a:p>
          <a:p>
            <a:pPr marL="0" indent="0">
              <a:buNone/>
            </a:pPr>
            <a:r>
              <a:rPr lang="ja-JP" altLang="en-US" dirty="0"/>
              <a:t>→</a:t>
            </a:r>
            <a:r>
              <a:rPr lang="en-US" altLang="ja-JP" dirty="0"/>
              <a:t> From the perspective of minimizing the impact of compulsory execution on the mind and body of the child, the simultaneous presence principle of the child and the obligor is mandatory. </a:t>
            </a:r>
          </a:p>
          <a:p>
            <a:pPr marL="0" indent="0">
              <a:buNone/>
            </a:pPr>
            <a:r>
              <a:rPr lang="en-US" altLang="ja-JP" dirty="0"/>
              <a:t>However, there may be problems from the viewpoint of the child’s not infrequent encounters with highly stressful situations as well as ensuring the effectiveness of compulsory execution. </a:t>
            </a:r>
          </a:p>
          <a:p>
            <a:pPr marL="0" indent="0">
              <a:buNone/>
            </a:pPr>
            <a:endParaRPr kumimoji="1" lang="ja-JP" altLang="en-US" dirty="0"/>
          </a:p>
        </p:txBody>
      </p:sp>
    </p:spTree>
    <p:extLst>
      <p:ext uri="{BB962C8B-B14F-4D97-AF65-F5344CB8AC3E}">
        <p14:creationId xmlns:p14="http://schemas.microsoft.com/office/powerpoint/2010/main" val="3365951023"/>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A450F023-5D63-480B-A5EF-CA8965D7CF50}"/>
              </a:ext>
            </a:extLst>
          </p:cNvPr>
          <p:cNvSpPr>
            <a:spLocks noGrp="1"/>
          </p:cNvSpPr>
          <p:nvPr>
            <p:ph type="title"/>
          </p:nvPr>
        </p:nvSpPr>
        <p:spPr/>
        <p:txBody>
          <a:bodyPr/>
          <a:lstStyle/>
          <a:p>
            <a:endParaRPr kumimoji="1" lang="ja-JP" altLang="en-US" dirty="0"/>
          </a:p>
        </p:txBody>
      </p:sp>
      <p:sp>
        <p:nvSpPr>
          <p:cNvPr id="3" name="コンテンツ プレースホルダー 2">
            <a:extLst>
              <a:ext uri="{FF2B5EF4-FFF2-40B4-BE49-F238E27FC236}">
                <a16:creationId xmlns:a16="http://schemas.microsoft.com/office/drawing/2014/main" id="{E61BEED4-0B12-4F6A-B585-8B8CDF67EBBD}"/>
              </a:ext>
            </a:extLst>
          </p:cNvPr>
          <p:cNvSpPr>
            <a:spLocks noGrp="1"/>
          </p:cNvSpPr>
          <p:nvPr>
            <p:ph idx="1"/>
          </p:nvPr>
        </p:nvSpPr>
        <p:spPr>
          <a:xfrm>
            <a:off x="1962990" y="2132856"/>
            <a:ext cx="6591985" cy="3777622"/>
          </a:xfrm>
        </p:spPr>
        <p:txBody>
          <a:bodyPr>
            <a:normAutofit/>
          </a:bodyPr>
          <a:lstStyle/>
          <a:p>
            <a:pPr marL="0" indent="0">
              <a:buNone/>
            </a:pPr>
            <a:r>
              <a:rPr kumimoji="1" lang="ja-JP" altLang="en-US" u="sng" dirty="0">
                <a:solidFill>
                  <a:srgbClr val="FF00FF"/>
                </a:solidFill>
              </a:rPr>
              <a:t>３　</a:t>
            </a:r>
            <a:r>
              <a:rPr kumimoji="1" lang="en-US" altLang="ja-JP" u="sng" dirty="0">
                <a:solidFill>
                  <a:srgbClr val="FF00FF"/>
                </a:solidFill>
              </a:rPr>
              <a:t>In principle, the place of execution (enforcement) is the residence of the obligor.</a:t>
            </a:r>
          </a:p>
          <a:p>
            <a:pPr marL="0" indent="0">
              <a:buNone/>
            </a:pPr>
            <a:r>
              <a:rPr lang="en-US" altLang="ja-JP" dirty="0"/>
              <a:t>In the implementing legislation of the Hague Convention, when the place of execution is a place other than the residence of the obligor, from the perspective of ensuring legality, obtaining the consent of the occupant of such place is mandatory for the  court execution officer to take necessary acts to release the child from the care of the obligor. </a:t>
            </a:r>
          </a:p>
          <a:p>
            <a:pPr marL="0" indent="0">
              <a:buNone/>
            </a:pPr>
            <a:r>
              <a:rPr lang="ja-JP" altLang="en-US" dirty="0"/>
              <a:t>→</a:t>
            </a:r>
            <a:r>
              <a:rPr lang="en-US" altLang="ja-JP" dirty="0"/>
              <a:t>There may be issues from the viewpoint of effectiveness of compulsory execution.</a:t>
            </a:r>
          </a:p>
          <a:p>
            <a:pPr marL="0" indent="0">
              <a:buNone/>
            </a:pPr>
            <a:endParaRPr kumimoji="1" lang="ja-JP" altLang="en-US" dirty="0"/>
          </a:p>
        </p:txBody>
      </p:sp>
    </p:spTree>
    <p:extLst>
      <p:ext uri="{BB962C8B-B14F-4D97-AF65-F5344CB8AC3E}">
        <p14:creationId xmlns:p14="http://schemas.microsoft.com/office/powerpoint/2010/main" val="2502186035"/>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667FC559-58D1-433D-B06C-FFA4FF813D64}"/>
              </a:ext>
            </a:extLst>
          </p:cNvPr>
          <p:cNvSpPr>
            <a:spLocks noGrp="1"/>
          </p:cNvSpPr>
          <p:nvPr>
            <p:ph type="title"/>
          </p:nvPr>
        </p:nvSpPr>
        <p:spPr/>
        <p:txBody>
          <a:bodyPr/>
          <a:lstStyle/>
          <a:p>
            <a:endParaRPr kumimoji="1" lang="ja-JP" altLang="en-US"/>
          </a:p>
        </p:txBody>
      </p:sp>
      <p:sp>
        <p:nvSpPr>
          <p:cNvPr id="3" name="コンテンツ プレースホルダー 2">
            <a:extLst>
              <a:ext uri="{FF2B5EF4-FFF2-40B4-BE49-F238E27FC236}">
                <a16:creationId xmlns:a16="http://schemas.microsoft.com/office/drawing/2014/main" id="{0F5E38A4-989F-4BF5-9DEB-3D4F4F14B78D}"/>
              </a:ext>
            </a:extLst>
          </p:cNvPr>
          <p:cNvSpPr>
            <a:spLocks noGrp="1"/>
          </p:cNvSpPr>
          <p:nvPr>
            <p:ph idx="1"/>
          </p:nvPr>
        </p:nvSpPr>
        <p:spPr/>
        <p:txBody>
          <a:bodyPr>
            <a:normAutofit/>
          </a:bodyPr>
          <a:lstStyle/>
          <a:p>
            <a:r>
              <a:rPr lang="en-US" altLang="ja-JP" sz="2800" dirty="0"/>
              <a:t>On February 19, the cabinet approved the revision of the Implementation Act. </a:t>
            </a:r>
          </a:p>
          <a:p>
            <a:r>
              <a:rPr lang="en-US" altLang="ja-JP" sz="2800" dirty="0"/>
              <a:t>The three major issues discussed are expected to be resolved after the revision of the Implementation Act.</a:t>
            </a:r>
            <a:endParaRPr kumimoji="1" lang="ja-JP" altLang="en-US" sz="2800" dirty="0"/>
          </a:p>
        </p:txBody>
      </p:sp>
    </p:spTree>
    <p:extLst>
      <p:ext uri="{BB962C8B-B14F-4D97-AF65-F5344CB8AC3E}">
        <p14:creationId xmlns:p14="http://schemas.microsoft.com/office/powerpoint/2010/main" val="4171655492"/>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CFB7AF7E-24DA-4762-9895-DCE5A241F774}"/>
              </a:ext>
            </a:extLst>
          </p:cNvPr>
          <p:cNvSpPr>
            <a:spLocks noGrp="1"/>
          </p:cNvSpPr>
          <p:nvPr>
            <p:ph type="title"/>
          </p:nvPr>
        </p:nvSpPr>
        <p:spPr>
          <a:xfrm>
            <a:off x="1945201" y="620688"/>
            <a:ext cx="6589199" cy="1280890"/>
          </a:xfrm>
        </p:spPr>
        <p:txBody>
          <a:bodyPr>
            <a:normAutofit fontScale="90000"/>
          </a:bodyPr>
          <a:lstStyle/>
          <a:p>
            <a:br>
              <a:rPr lang="en-US" altLang="ja-JP" dirty="0"/>
            </a:br>
            <a:r>
              <a:rPr lang="en-US" altLang="ja-JP" dirty="0">
                <a:solidFill>
                  <a:srgbClr val="0070C0"/>
                </a:solidFill>
              </a:rPr>
              <a:t>9 Published Legal Precedents</a:t>
            </a:r>
            <a:br>
              <a:rPr lang="ja-JP" altLang="en-US" dirty="0"/>
            </a:br>
            <a:endParaRPr kumimoji="1" lang="ja-JP" altLang="en-US" dirty="0"/>
          </a:p>
        </p:txBody>
      </p:sp>
      <p:sp>
        <p:nvSpPr>
          <p:cNvPr id="3" name="コンテンツ プレースホルダー 2">
            <a:extLst>
              <a:ext uri="{FF2B5EF4-FFF2-40B4-BE49-F238E27FC236}">
                <a16:creationId xmlns:a16="http://schemas.microsoft.com/office/drawing/2014/main" id="{64322571-1B65-475A-9696-708A1D26336A}"/>
              </a:ext>
            </a:extLst>
          </p:cNvPr>
          <p:cNvSpPr>
            <a:spLocks noGrp="1"/>
          </p:cNvSpPr>
          <p:nvPr>
            <p:ph idx="1"/>
          </p:nvPr>
        </p:nvSpPr>
        <p:spPr/>
        <p:txBody>
          <a:bodyPr>
            <a:normAutofit/>
          </a:bodyPr>
          <a:lstStyle/>
          <a:p>
            <a:r>
              <a:rPr lang="en-US" altLang="ja-JP" sz="2000" dirty="0"/>
              <a:t>3 cases published on INCADAT</a:t>
            </a:r>
            <a:endParaRPr lang="ja-JP" altLang="en-US" sz="2000" dirty="0"/>
          </a:p>
          <a:p>
            <a:r>
              <a:rPr lang="en-US" altLang="ja-JP" sz="2000" dirty="0"/>
              <a:t>Of these, 2 are Supreme Court decisions. </a:t>
            </a:r>
            <a:endParaRPr lang="ja-JP" altLang="en-US" sz="2000" dirty="0"/>
          </a:p>
          <a:p>
            <a:r>
              <a:rPr lang="en-US" altLang="ja-JP" sz="2000" dirty="0"/>
              <a:t>The Supreme Court First Petty Bench decision, March 15 2018(Grounds Non-Convention issues)</a:t>
            </a:r>
          </a:p>
          <a:p>
            <a:r>
              <a:rPr lang="en-US" altLang="ja-JP" sz="2000" dirty="0"/>
              <a:t>The Supreme Court First Petty Bench decision, December 21 2017(Grounds Objections of the Child to a Return)</a:t>
            </a:r>
          </a:p>
          <a:p>
            <a:endParaRPr kumimoji="1" lang="ja-JP" altLang="en-US" dirty="0"/>
          </a:p>
        </p:txBody>
      </p:sp>
    </p:spTree>
    <p:extLst>
      <p:ext uri="{BB962C8B-B14F-4D97-AF65-F5344CB8AC3E}">
        <p14:creationId xmlns:p14="http://schemas.microsoft.com/office/powerpoint/2010/main" val="3805606312"/>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C430A3D5-7361-4015-A6C4-4EDBE9D01768}"/>
              </a:ext>
            </a:extLst>
          </p:cNvPr>
          <p:cNvSpPr>
            <a:spLocks noGrp="1"/>
          </p:cNvSpPr>
          <p:nvPr>
            <p:ph type="title"/>
          </p:nvPr>
        </p:nvSpPr>
        <p:spPr/>
        <p:txBody>
          <a:bodyPr>
            <a:normAutofit fontScale="90000"/>
          </a:bodyPr>
          <a:lstStyle/>
          <a:p>
            <a:r>
              <a:rPr lang="en-US" altLang="ja-JP" dirty="0">
                <a:solidFill>
                  <a:srgbClr val="0070C0"/>
                </a:solidFill>
              </a:rPr>
              <a:t>10 The Supreme Court First Petty Bench decision, March 15 2018</a:t>
            </a:r>
            <a:endParaRPr kumimoji="1" lang="ja-JP" altLang="en-US" dirty="0">
              <a:solidFill>
                <a:srgbClr val="0070C0"/>
              </a:solidFill>
            </a:endParaRPr>
          </a:p>
        </p:txBody>
      </p:sp>
      <p:sp>
        <p:nvSpPr>
          <p:cNvPr id="3" name="コンテンツ プレースホルダー 2">
            <a:extLst>
              <a:ext uri="{FF2B5EF4-FFF2-40B4-BE49-F238E27FC236}">
                <a16:creationId xmlns:a16="http://schemas.microsoft.com/office/drawing/2014/main" id="{5F23CF8D-DA2C-467D-AEF9-F260D246BEA8}"/>
              </a:ext>
            </a:extLst>
          </p:cNvPr>
          <p:cNvSpPr>
            <a:spLocks noGrp="1"/>
          </p:cNvSpPr>
          <p:nvPr>
            <p:ph idx="1"/>
          </p:nvPr>
        </p:nvSpPr>
        <p:spPr/>
        <p:txBody>
          <a:bodyPr>
            <a:normAutofit/>
          </a:bodyPr>
          <a:lstStyle/>
          <a:p>
            <a:pPr marL="0" indent="0">
              <a:buNone/>
            </a:pPr>
            <a:r>
              <a:rPr lang="en-US" altLang="ja-JP" u="sng" dirty="0">
                <a:solidFill>
                  <a:srgbClr val="FF00FF"/>
                </a:solidFill>
              </a:rPr>
              <a:t>Facts</a:t>
            </a:r>
          </a:p>
          <a:p>
            <a:pPr marL="0" indent="0">
              <a:buNone/>
            </a:pPr>
            <a:r>
              <a:rPr lang="en-US" altLang="ja-JP" dirty="0"/>
              <a:t>The parents are both Japanese nationals.</a:t>
            </a:r>
          </a:p>
          <a:p>
            <a:pPr marL="0" indent="0">
              <a:buNone/>
            </a:pPr>
            <a:r>
              <a:rPr lang="en-US" altLang="ja-JP" dirty="0"/>
              <a:t>After their marriage, they first resided in Japan.</a:t>
            </a:r>
          </a:p>
          <a:p>
            <a:pPr marL="0" indent="0">
              <a:buNone/>
            </a:pPr>
            <a:r>
              <a:rPr lang="en-US" altLang="ja-JP" dirty="0"/>
              <a:t>The first son was born in Japan in 1996. The daughter was born in Japan in 1998. </a:t>
            </a:r>
          </a:p>
          <a:p>
            <a:pPr marL="0" indent="0">
              <a:buNone/>
            </a:pPr>
            <a:r>
              <a:rPr lang="en-US" altLang="ja-JP" dirty="0"/>
              <a:t>They moved to the U.S.</a:t>
            </a:r>
          </a:p>
          <a:p>
            <a:pPr marL="0" indent="0">
              <a:buNone/>
            </a:pPr>
            <a:r>
              <a:rPr lang="en-US" altLang="ja-JP" dirty="0"/>
              <a:t>The second son was born in the U.S.in 2004.</a:t>
            </a:r>
          </a:p>
          <a:p>
            <a:pPr marL="0" indent="0">
              <a:buNone/>
            </a:pPr>
            <a:r>
              <a:rPr lang="en-US" altLang="ja-JP" dirty="0"/>
              <a:t>In January 2016, the mother took the second son aged 11 years and 3 months  back to Japan without the consent of the father.             </a:t>
            </a:r>
          </a:p>
          <a:p>
            <a:endParaRPr kumimoji="1" lang="ja-JP" altLang="en-US" dirty="0"/>
          </a:p>
        </p:txBody>
      </p:sp>
    </p:spTree>
    <p:extLst>
      <p:ext uri="{BB962C8B-B14F-4D97-AF65-F5344CB8AC3E}">
        <p14:creationId xmlns:p14="http://schemas.microsoft.com/office/powerpoint/2010/main" val="1614588379"/>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1006B707-347F-41DE-9802-52CB89206F97}"/>
              </a:ext>
            </a:extLst>
          </p:cNvPr>
          <p:cNvSpPr>
            <a:spLocks noGrp="1"/>
          </p:cNvSpPr>
          <p:nvPr>
            <p:ph type="title"/>
          </p:nvPr>
        </p:nvSpPr>
        <p:spPr/>
        <p:txBody>
          <a:bodyPr/>
          <a:lstStyle/>
          <a:p>
            <a:endParaRPr kumimoji="1" lang="ja-JP" altLang="en-US"/>
          </a:p>
        </p:txBody>
      </p:sp>
      <p:sp>
        <p:nvSpPr>
          <p:cNvPr id="3" name="コンテンツ プレースホルダー 2">
            <a:extLst>
              <a:ext uri="{FF2B5EF4-FFF2-40B4-BE49-F238E27FC236}">
                <a16:creationId xmlns:a16="http://schemas.microsoft.com/office/drawing/2014/main" id="{DFBAC3F4-506F-4E3B-9D0F-E618CDCA40E8}"/>
              </a:ext>
            </a:extLst>
          </p:cNvPr>
          <p:cNvSpPr>
            <a:spLocks noGrp="1"/>
          </p:cNvSpPr>
          <p:nvPr>
            <p:ph idx="1"/>
          </p:nvPr>
        </p:nvSpPr>
        <p:spPr/>
        <p:txBody>
          <a:bodyPr>
            <a:normAutofit/>
          </a:bodyPr>
          <a:lstStyle/>
          <a:p>
            <a:pPr marL="0" indent="0">
              <a:buNone/>
            </a:pPr>
            <a:r>
              <a:rPr lang="en-US" altLang="ja-JP" sz="2000" dirty="0"/>
              <a:t> In July 2016, the father filed a petition for the return of the second son with the Tokyo Family Court.</a:t>
            </a:r>
            <a:r>
              <a:rPr lang="ja-JP" altLang="en-US" sz="2000" dirty="0"/>
              <a:t>　　　　</a:t>
            </a:r>
          </a:p>
          <a:p>
            <a:pPr marL="0" indent="0">
              <a:buNone/>
            </a:pPr>
            <a:r>
              <a:rPr lang="en-US" altLang="ja-JP" sz="2000" dirty="0"/>
              <a:t>In September, the court ordered the return of the child to the U.S. The order became final and binding.           </a:t>
            </a:r>
          </a:p>
          <a:p>
            <a:pPr marL="0" indent="0">
              <a:buNone/>
            </a:pPr>
            <a:r>
              <a:rPr lang="en-US" altLang="ja-JP" sz="2000" dirty="0"/>
              <a:t>The mother refused to comply with the order. </a:t>
            </a:r>
          </a:p>
          <a:p>
            <a:pPr marL="0" indent="0">
              <a:buNone/>
            </a:pPr>
            <a:r>
              <a:rPr lang="en-US" altLang="ja-JP" sz="2000" dirty="0"/>
              <a:t>In May 2017,a court enforcement officer attempted to carry out an enforcement by substitute. However, the enforcement (direct enforcement ) was not successful.</a:t>
            </a:r>
          </a:p>
          <a:p>
            <a:pPr marL="0" indent="0">
              <a:buNone/>
            </a:pPr>
            <a:endParaRPr kumimoji="1" lang="ja-JP" altLang="en-US" dirty="0"/>
          </a:p>
        </p:txBody>
      </p:sp>
    </p:spTree>
    <p:extLst>
      <p:ext uri="{BB962C8B-B14F-4D97-AF65-F5344CB8AC3E}">
        <p14:creationId xmlns:p14="http://schemas.microsoft.com/office/powerpoint/2010/main" val="2149570782"/>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898EB89C-1078-4938-B97A-444B0B42A96D}"/>
              </a:ext>
            </a:extLst>
          </p:cNvPr>
          <p:cNvSpPr>
            <a:spLocks noGrp="1"/>
          </p:cNvSpPr>
          <p:nvPr>
            <p:ph type="title"/>
          </p:nvPr>
        </p:nvSpPr>
        <p:spPr/>
        <p:txBody>
          <a:bodyPr/>
          <a:lstStyle/>
          <a:p>
            <a:endParaRPr kumimoji="1" lang="ja-JP" altLang="en-US"/>
          </a:p>
        </p:txBody>
      </p:sp>
      <p:sp>
        <p:nvSpPr>
          <p:cNvPr id="3" name="コンテンツ プレースホルダー 2">
            <a:extLst>
              <a:ext uri="{FF2B5EF4-FFF2-40B4-BE49-F238E27FC236}">
                <a16:creationId xmlns:a16="http://schemas.microsoft.com/office/drawing/2014/main" id="{BE82743A-580D-4ED9-8C9D-7ED840ACEC5A}"/>
              </a:ext>
            </a:extLst>
          </p:cNvPr>
          <p:cNvSpPr>
            <a:spLocks noGrp="1"/>
          </p:cNvSpPr>
          <p:nvPr>
            <p:ph idx="1"/>
          </p:nvPr>
        </p:nvSpPr>
        <p:spPr/>
        <p:txBody>
          <a:bodyPr>
            <a:normAutofit/>
          </a:bodyPr>
          <a:lstStyle/>
          <a:p>
            <a:pPr marL="0" indent="0">
              <a:buNone/>
            </a:pPr>
            <a:r>
              <a:rPr kumimoji="1" lang="en-US" altLang="ja-JP" sz="2000" dirty="0"/>
              <a:t>The father filed a petition at the Nagoya High Court for a habeas corpus order.</a:t>
            </a:r>
          </a:p>
          <a:p>
            <a:pPr marL="0" indent="0">
              <a:buNone/>
            </a:pPr>
            <a:r>
              <a:rPr lang="en-US" altLang="ja-JP" sz="2000" dirty="0"/>
              <a:t>A habeas corpus order aims to restore freedoms of an illegally restrained person by </a:t>
            </a:r>
            <a:r>
              <a:rPr lang="en-US" altLang="ja-JP" sz="2000" dirty="0" err="1"/>
              <a:t>expeditous</a:t>
            </a:r>
            <a:r>
              <a:rPr lang="en-US" altLang="ja-JP" sz="2000" dirty="0"/>
              <a:t> summary proceedings.</a:t>
            </a:r>
            <a:endParaRPr kumimoji="1" lang="ja-JP" altLang="en-US" sz="2000" dirty="0"/>
          </a:p>
        </p:txBody>
      </p:sp>
    </p:spTree>
    <p:extLst>
      <p:ext uri="{BB962C8B-B14F-4D97-AF65-F5344CB8AC3E}">
        <p14:creationId xmlns:p14="http://schemas.microsoft.com/office/powerpoint/2010/main" val="100023531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altLang="ja-JP" dirty="0">
                <a:solidFill>
                  <a:srgbClr val="0070C0"/>
                </a:solidFill>
              </a:rPr>
              <a:t>2 The Implementation Act </a:t>
            </a:r>
            <a:endParaRPr kumimoji="1" lang="ja-JP" altLang="en-US" dirty="0">
              <a:solidFill>
                <a:srgbClr val="0070C0"/>
              </a:solidFill>
            </a:endParaRPr>
          </a:p>
        </p:txBody>
      </p:sp>
      <p:sp>
        <p:nvSpPr>
          <p:cNvPr id="3" name="コンテンツ プレースホルダー 2"/>
          <p:cNvSpPr>
            <a:spLocks noGrp="1"/>
          </p:cNvSpPr>
          <p:nvPr>
            <p:ph idx="1"/>
          </p:nvPr>
        </p:nvSpPr>
        <p:spPr>
          <a:xfrm>
            <a:off x="395536" y="1628800"/>
            <a:ext cx="8229600" cy="4525963"/>
          </a:xfrm>
        </p:spPr>
        <p:txBody>
          <a:bodyPr>
            <a:normAutofit/>
          </a:bodyPr>
          <a:lstStyle/>
          <a:p>
            <a:pPr marL="0" indent="0">
              <a:buNone/>
            </a:pPr>
            <a:r>
              <a:rPr lang="ja-JP" altLang="en-US" sz="2800" dirty="0"/>
              <a:t>・</a:t>
            </a:r>
            <a:r>
              <a:rPr lang="en-US" altLang="ja-JP" sz="2800" dirty="0">
                <a:solidFill>
                  <a:srgbClr val="FF0000"/>
                </a:solidFill>
              </a:rPr>
              <a:t>The Hague Convention </a:t>
            </a:r>
            <a:r>
              <a:rPr lang="en-US" altLang="ja-JP" sz="2800" dirty="0"/>
              <a:t>entered into force on April 1, 2014 in Japan.</a:t>
            </a:r>
          </a:p>
          <a:p>
            <a:pPr marL="0" indent="0">
              <a:buNone/>
            </a:pPr>
            <a:r>
              <a:rPr lang="ja-JP" altLang="en-US" sz="2800" dirty="0"/>
              <a:t>・</a:t>
            </a:r>
            <a:r>
              <a:rPr lang="en-US" altLang="ja-JP" sz="2800" dirty="0">
                <a:solidFill>
                  <a:srgbClr val="FF0000"/>
                </a:solidFill>
              </a:rPr>
              <a:t>The Implementation Act </a:t>
            </a:r>
            <a:r>
              <a:rPr lang="en-US" altLang="ja-JP" sz="2800" dirty="0"/>
              <a:t>prescribes domestic procedures and other matters required to implement the Hague Convention.</a:t>
            </a:r>
          </a:p>
          <a:p>
            <a:pPr marL="0" indent="0">
              <a:buNone/>
            </a:pPr>
            <a:r>
              <a:rPr lang="en-US" altLang="ja-JP" sz="2800" dirty="0"/>
              <a:t> The Implementation Act was enacted in June, 2013, and it became effective on April 1,</a:t>
            </a:r>
            <a:r>
              <a:rPr lang="ja-JP" altLang="en-US" sz="2800" dirty="0"/>
              <a:t> </a:t>
            </a:r>
            <a:r>
              <a:rPr lang="en-US" altLang="ja-JP" sz="2800" dirty="0"/>
              <a:t>2014.</a:t>
            </a:r>
          </a:p>
          <a:p>
            <a:pPr marL="0" indent="0">
              <a:buNone/>
            </a:pPr>
            <a:r>
              <a:rPr lang="en-US" altLang="ja-JP" dirty="0"/>
              <a:t>  </a:t>
            </a:r>
            <a:endParaRPr lang="ja-JP" altLang="en-US" dirty="0"/>
          </a:p>
        </p:txBody>
      </p:sp>
    </p:spTree>
    <p:extLst>
      <p:ext uri="{BB962C8B-B14F-4D97-AF65-F5344CB8AC3E}">
        <p14:creationId xmlns:p14="http://schemas.microsoft.com/office/powerpoint/2010/main" val="2508812930"/>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4363B721-8DCF-4504-BD98-7139C31CD35C}"/>
              </a:ext>
            </a:extLst>
          </p:cNvPr>
          <p:cNvSpPr>
            <a:spLocks noGrp="1"/>
          </p:cNvSpPr>
          <p:nvPr>
            <p:ph type="title"/>
          </p:nvPr>
        </p:nvSpPr>
        <p:spPr>
          <a:xfrm>
            <a:off x="1942415" y="620688"/>
            <a:ext cx="6589199" cy="1280890"/>
          </a:xfrm>
        </p:spPr>
        <p:txBody>
          <a:bodyPr>
            <a:normAutofit/>
          </a:bodyPr>
          <a:lstStyle/>
          <a:p>
            <a:r>
              <a:rPr lang="en-US" altLang="ja-JP" sz="2800" dirty="0">
                <a:solidFill>
                  <a:srgbClr val="0070C0"/>
                </a:solidFill>
              </a:rPr>
              <a:t>The ruling by the Kanazawa Branch of the Nagoya High Court</a:t>
            </a:r>
            <a:endParaRPr kumimoji="1" lang="ja-JP" altLang="en-US" sz="2800" dirty="0">
              <a:solidFill>
                <a:srgbClr val="0070C0"/>
              </a:solidFill>
            </a:endParaRPr>
          </a:p>
        </p:txBody>
      </p:sp>
      <p:sp>
        <p:nvSpPr>
          <p:cNvPr id="3" name="コンテンツ プレースホルダー 2">
            <a:extLst>
              <a:ext uri="{FF2B5EF4-FFF2-40B4-BE49-F238E27FC236}">
                <a16:creationId xmlns:a16="http://schemas.microsoft.com/office/drawing/2014/main" id="{BA483441-D34E-4B01-B30B-440697A1D98B}"/>
              </a:ext>
            </a:extLst>
          </p:cNvPr>
          <p:cNvSpPr>
            <a:spLocks noGrp="1"/>
          </p:cNvSpPr>
          <p:nvPr>
            <p:ph idx="1"/>
          </p:nvPr>
        </p:nvSpPr>
        <p:spPr/>
        <p:txBody>
          <a:bodyPr>
            <a:normAutofit fontScale="92500"/>
          </a:bodyPr>
          <a:lstStyle/>
          <a:p>
            <a:pPr marL="0" indent="0">
              <a:buNone/>
            </a:pPr>
            <a:r>
              <a:rPr lang="en-US" altLang="ja-JP" dirty="0">
                <a:solidFill>
                  <a:srgbClr val="FF0000"/>
                </a:solidFill>
              </a:rPr>
              <a:t>The petition was dismissed on the following grounds. </a:t>
            </a:r>
          </a:p>
          <a:p>
            <a:pPr marL="0" indent="0">
              <a:buNone/>
            </a:pPr>
            <a:r>
              <a:rPr lang="en-US" altLang="ja-JP" dirty="0"/>
              <a:t>1  The judges opined that the son had become settled in the social and family environment in Japan and freely expressed his wish to stay there, such that the care of the mother did not constitute a “restraint” under the Habeas Corpus Act and Habeas Corpus Rules. </a:t>
            </a:r>
          </a:p>
          <a:p>
            <a:pPr marL="0" indent="0">
              <a:buNone/>
            </a:pPr>
            <a:r>
              <a:rPr lang="en-US" altLang="ja-JP" dirty="0"/>
              <a:t>2  The judges held that, even if the care of the mother constituted a </a:t>
            </a:r>
            <a:r>
              <a:rPr lang="en-US" altLang="ja-JP" u="sng" dirty="0"/>
              <a:t>“restraint” </a:t>
            </a:r>
            <a:r>
              <a:rPr lang="en-US" altLang="ja-JP" dirty="0"/>
              <a:t>under the Habeas Corpus Act and Habeas Corpus Rules, it was not so </a:t>
            </a:r>
            <a:r>
              <a:rPr lang="en-US" altLang="ja-JP" u="sng" dirty="0"/>
              <a:t>“conspicuously illegal” </a:t>
            </a:r>
            <a:r>
              <a:rPr lang="en-US" altLang="ja-JP" dirty="0"/>
              <a:t>as to fulfill the requirements of a habeas corpus order</a:t>
            </a:r>
            <a:r>
              <a:rPr lang="en-US" altLang="ja-JP" u="sng" dirty="0"/>
              <a:t> in the light of the circumstances of care and the age and intention of the son.</a:t>
            </a:r>
            <a:r>
              <a:rPr lang="en-US" altLang="ja-JP" dirty="0"/>
              <a:t> The fact that the return order had become final and binding was not held relevant in this respect.</a:t>
            </a:r>
            <a:endParaRPr kumimoji="1" lang="ja-JP" altLang="en-US" dirty="0"/>
          </a:p>
        </p:txBody>
      </p:sp>
    </p:spTree>
    <p:extLst>
      <p:ext uri="{BB962C8B-B14F-4D97-AF65-F5344CB8AC3E}">
        <p14:creationId xmlns:p14="http://schemas.microsoft.com/office/powerpoint/2010/main" val="3277662657"/>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3B0C22BE-846F-4130-8059-D068FFBAF6E8}"/>
              </a:ext>
            </a:extLst>
          </p:cNvPr>
          <p:cNvSpPr>
            <a:spLocks noGrp="1"/>
          </p:cNvSpPr>
          <p:nvPr>
            <p:ph type="title"/>
          </p:nvPr>
        </p:nvSpPr>
        <p:spPr/>
        <p:txBody>
          <a:bodyPr/>
          <a:lstStyle/>
          <a:p>
            <a:r>
              <a:rPr lang="en-US" altLang="ja-JP" dirty="0">
                <a:solidFill>
                  <a:srgbClr val="0070C0"/>
                </a:solidFill>
              </a:rPr>
              <a:t>The Supreme Court ruling</a:t>
            </a:r>
            <a:endParaRPr kumimoji="1" lang="ja-JP" altLang="en-US" dirty="0">
              <a:solidFill>
                <a:srgbClr val="0070C0"/>
              </a:solidFill>
            </a:endParaRPr>
          </a:p>
        </p:txBody>
      </p:sp>
      <p:sp>
        <p:nvSpPr>
          <p:cNvPr id="3" name="コンテンツ プレースホルダー 2">
            <a:extLst>
              <a:ext uri="{FF2B5EF4-FFF2-40B4-BE49-F238E27FC236}">
                <a16:creationId xmlns:a16="http://schemas.microsoft.com/office/drawing/2014/main" id="{D62CC544-9826-4610-B97C-FE6427025B2A}"/>
              </a:ext>
            </a:extLst>
          </p:cNvPr>
          <p:cNvSpPr>
            <a:spLocks noGrp="1"/>
          </p:cNvSpPr>
          <p:nvPr>
            <p:ph idx="1"/>
          </p:nvPr>
        </p:nvSpPr>
        <p:spPr/>
        <p:txBody>
          <a:bodyPr>
            <a:normAutofit/>
          </a:bodyPr>
          <a:lstStyle/>
          <a:p>
            <a:pPr marL="0" indent="0">
              <a:buNone/>
            </a:pPr>
            <a:r>
              <a:rPr lang="en-US" altLang="ja-JP" sz="2000" dirty="0"/>
              <a:t>The judgment by the Kanazawa Branch of the Nagoya High Court was quashed. The case was remanded to the Nagoya High Court</a:t>
            </a:r>
          </a:p>
          <a:p>
            <a:pPr marL="0" indent="0">
              <a:buNone/>
            </a:pPr>
            <a:r>
              <a:rPr lang="en-US" altLang="ja-JP" sz="2000" dirty="0"/>
              <a:t>The Justices stated that there were special circumstances in which the child could not be seen to be staying with the mother based on his free will, to the effect that care by the mother constituted a </a:t>
            </a:r>
            <a:r>
              <a:rPr lang="en-US" altLang="ja-JP" sz="2000" u="sng" dirty="0"/>
              <a:t>“restraint” </a:t>
            </a:r>
            <a:r>
              <a:rPr lang="en-US" altLang="ja-JP" sz="2000" dirty="0"/>
              <a:t>under the Habeas Corpus Act and Habeas Corpus Rules.</a:t>
            </a:r>
          </a:p>
          <a:p>
            <a:pPr marL="0" indent="0">
              <a:buNone/>
            </a:pPr>
            <a:endParaRPr lang="en-US" altLang="ja-JP" dirty="0"/>
          </a:p>
          <a:p>
            <a:pPr marL="0" indent="0">
              <a:buNone/>
            </a:pPr>
            <a:endParaRPr lang="en-US" altLang="ja-JP" dirty="0"/>
          </a:p>
          <a:p>
            <a:endParaRPr kumimoji="1" lang="ja-JP" altLang="en-US" dirty="0"/>
          </a:p>
        </p:txBody>
      </p:sp>
    </p:spTree>
    <p:extLst>
      <p:ext uri="{BB962C8B-B14F-4D97-AF65-F5344CB8AC3E}">
        <p14:creationId xmlns:p14="http://schemas.microsoft.com/office/powerpoint/2010/main" val="3603355474"/>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47355A50-BD71-4F3E-9987-948FA9EFB8C4}"/>
              </a:ext>
            </a:extLst>
          </p:cNvPr>
          <p:cNvSpPr>
            <a:spLocks noGrp="1"/>
          </p:cNvSpPr>
          <p:nvPr>
            <p:ph type="title"/>
          </p:nvPr>
        </p:nvSpPr>
        <p:spPr/>
        <p:txBody>
          <a:bodyPr/>
          <a:lstStyle/>
          <a:p>
            <a:endParaRPr kumimoji="1" lang="ja-JP" altLang="en-US"/>
          </a:p>
        </p:txBody>
      </p:sp>
      <p:sp>
        <p:nvSpPr>
          <p:cNvPr id="3" name="コンテンツ プレースホルダー 2">
            <a:extLst>
              <a:ext uri="{FF2B5EF4-FFF2-40B4-BE49-F238E27FC236}">
                <a16:creationId xmlns:a16="http://schemas.microsoft.com/office/drawing/2014/main" id="{A677E0DB-FCF2-4445-930C-9E358CAFE877}"/>
              </a:ext>
            </a:extLst>
          </p:cNvPr>
          <p:cNvSpPr>
            <a:spLocks noGrp="1"/>
          </p:cNvSpPr>
          <p:nvPr>
            <p:ph idx="1"/>
          </p:nvPr>
        </p:nvSpPr>
        <p:spPr/>
        <p:txBody>
          <a:bodyPr>
            <a:normAutofit/>
          </a:bodyPr>
          <a:lstStyle/>
          <a:p>
            <a:pPr marL="0" indent="0">
              <a:buNone/>
            </a:pPr>
            <a:r>
              <a:rPr lang="en-US" altLang="ja-JP" sz="2000" dirty="0"/>
              <a:t>The Justices states, when a child is wrongfully removed across borders to Japan, “restraint” of the child by the taking parent despite a final and binding return order is </a:t>
            </a:r>
            <a:r>
              <a:rPr lang="en-US" altLang="ja-JP" sz="2000" u="sng" dirty="0"/>
              <a:t>so “conspicuously illegal” </a:t>
            </a:r>
            <a:r>
              <a:rPr lang="en-US" altLang="ja-JP" sz="2000" dirty="0"/>
              <a:t>as to fulfill the requirements of a habeas corpus order under the Habeas Corpus Act and Habeas Corpus Rules, </a:t>
            </a:r>
            <a:r>
              <a:rPr lang="en-US" altLang="ja-JP" sz="2000" u="sng" dirty="0"/>
              <a:t>unless there are special circumstances </a:t>
            </a:r>
            <a:r>
              <a:rPr lang="en-US" altLang="ja-JP" sz="2000" dirty="0"/>
              <a:t>that would render release of the child from care of the taking parent extremely inappropriate</a:t>
            </a:r>
            <a:r>
              <a:rPr lang="en-US" altLang="ja-JP" dirty="0"/>
              <a:t>.</a:t>
            </a:r>
          </a:p>
          <a:p>
            <a:endParaRPr kumimoji="1" lang="ja-JP" altLang="en-US" dirty="0"/>
          </a:p>
        </p:txBody>
      </p:sp>
    </p:spTree>
    <p:extLst>
      <p:ext uri="{BB962C8B-B14F-4D97-AF65-F5344CB8AC3E}">
        <p14:creationId xmlns:p14="http://schemas.microsoft.com/office/powerpoint/2010/main" val="694651450"/>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5CF5B1A-0979-459B-8032-ABE1D451EBFE}"/>
              </a:ext>
            </a:extLst>
          </p:cNvPr>
          <p:cNvSpPr>
            <a:spLocks noGrp="1"/>
          </p:cNvSpPr>
          <p:nvPr>
            <p:ph type="title"/>
          </p:nvPr>
        </p:nvSpPr>
        <p:spPr/>
        <p:txBody>
          <a:bodyPr/>
          <a:lstStyle/>
          <a:p>
            <a:endParaRPr kumimoji="1" lang="ja-JP" altLang="en-US" dirty="0"/>
          </a:p>
        </p:txBody>
      </p:sp>
      <p:sp>
        <p:nvSpPr>
          <p:cNvPr id="3" name="コンテンツ プレースホルダー 2">
            <a:extLst>
              <a:ext uri="{FF2B5EF4-FFF2-40B4-BE49-F238E27FC236}">
                <a16:creationId xmlns:a16="http://schemas.microsoft.com/office/drawing/2014/main" id="{21A994B8-581D-40CB-8168-D1E435AE541C}"/>
              </a:ext>
            </a:extLst>
          </p:cNvPr>
          <p:cNvSpPr>
            <a:spLocks noGrp="1"/>
          </p:cNvSpPr>
          <p:nvPr>
            <p:ph idx="1"/>
          </p:nvPr>
        </p:nvSpPr>
        <p:spPr/>
        <p:txBody>
          <a:bodyPr>
            <a:normAutofit/>
          </a:bodyPr>
          <a:lstStyle/>
          <a:p>
            <a:pPr marL="0" indent="0">
              <a:buNone/>
            </a:pPr>
            <a:r>
              <a:rPr lang="en-US" altLang="ja-JP" sz="2000" dirty="0"/>
              <a:t>In the absence of the special circumstances, the Justices held that “restraint” of the child by the mother was “conspicuously illegal”.</a:t>
            </a:r>
          </a:p>
          <a:p>
            <a:pPr marL="0" indent="0">
              <a:buNone/>
            </a:pPr>
            <a:r>
              <a:rPr lang="en-US" altLang="ja-JP" sz="2000" dirty="0"/>
              <a:t> While holding that the petition for a habeas corpus order be granted subject to the above-mentioned facts, the Justices decided to remand the case to the lower court for further examination, particularly with a view to ensuring the appearance of the child before the court.</a:t>
            </a:r>
          </a:p>
          <a:p>
            <a:pPr marL="0" indent="0">
              <a:buNone/>
            </a:pPr>
            <a:r>
              <a:rPr lang="en-US" altLang="ja-JP" sz="2000" dirty="0"/>
              <a:t>Please refer to the INCADAT database.</a:t>
            </a:r>
          </a:p>
          <a:p>
            <a:pPr marL="0" indent="0">
              <a:buNone/>
            </a:pPr>
            <a:endParaRPr lang="en-US" altLang="ja-JP" dirty="0"/>
          </a:p>
          <a:p>
            <a:pPr marL="0" indent="0">
              <a:buNone/>
            </a:pPr>
            <a:endParaRPr lang="en-US" altLang="ja-JP" dirty="0"/>
          </a:p>
          <a:p>
            <a:pPr marL="0" indent="0">
              <a:buNone/>
            </a:pPr>
            <a:endParaRPr lang="en-US" altLang="ja-JP" dirty="0"/>
          </a:p>
          <a:p>
            <a:pPr marL="0" indent="0">
              <a:buNone/>
            </a:pPr>
            <a:endParaRPr kumimoji="1" lang="ja-JP" altLang="en-US" dirty="0"/>
          </a:p>
        </p:txBody>
      </p:sp>
    </p:spTree>
    <p:extLst>
      <p:ext uri="{BB962C8B-B14F-4D97-AF65-F5344CB8AC3E}">
        <p14:creationId xmlns:p14="http://schemas.microsoft.com/office/powerpoint/2010/main" val="1702420830"/>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B47AF73E-2653-4676-9F8E-67307FB0F19D}"/>
              </a:ext>
            </a:extLst>
          </p:cNvPr>
          <p:cNvSpPr>
            <a:spLocks noGrp="1"/>
          </p:cNvSpPr>
          <p:nvPr>
            <p:ph type="ctrTitle"/>
          </p:nvPr>
        </p:nvSpPr>
        <p:spPr>
          <a:xfrm>
            <a:off x="2123728" y="836712"/>
            <a:ext cx="6563155" cy="1656184"/>
          </a:xfrm>
        </p:spPr>
        <p:txBody>
          <a:bodyPr>
            <a:normAutofit/>
          </a:bodyPr>
          <a:lstStyle/>
          <a:p>
            <a:r>
              <a:rPr kumimoji="1" lang="en-US" altLang="ja-JP" sz="4400" dirty="0">
                <a:solidFill>
                  <a:srgbClr val="00B0F0"/>
                </a:solidFill>
              </a:rPr>
              <a:t>Thank you very much</a:t>
            </a:r>
            <a:endParaRPr kumimoji="1" lang="ja-JP" altLang="en-US" sz="4400" dirty="0">
              <a:solidFill>
                <a:srgbClr val="00B0F0"/>
              </a:solidFill>
            </a:endParaRPr>
          </a:p>
        </p:txBody>
      </p:sp>
      <p:sp>
        <p:nvSpPr>
          <p:cNvPr id="3" name="字幕 2">
            <a:extLst>
              <a:ext uri="{FF2B5EF4-FFF2-40B4-BE49-F238E27FC236}">
                <a16:creationId xmlns:a16="http://schemas.microsoft.com/office/drawing/2014/main" id="{2056F1D3-944D-4122-8C24-B6BE010A31E7}"/>
              </a:ext>
            </a:extLst>
          </p:cNvPr>
          <p:cNvSpPr>
            <a:spLocks noGrp="1"/>
          </p:cNvSpPr>
          <p:nvPr>
            <p:ph type="subTitle" idx="1"/>
          </p:nvPr>
        </p:nvSpPr>
        <p:spPr>
          <a:xfrm>
            <a:off x="2051720" y="3068961"/>
            <a:ext cx="6491147" cy="3168352"/>
          </a:xfrm>
        </p:spPr>
        <p:txBody>
          <a:bodyPr>
            <a:noAutofit/>
          </a:bodyPr>
          <a:lstStyle/>
          <a:p>
            <a:r>
              <a:rPr lang="en-US" altLang="ja-JP" dirty="0"/>
              <a:t>Makiko </a:t>
            </a:r>
            <a:r>
              <a:rPr lang="en-US" altLang="ja-JP" dirty="0" err="1"/>
              <a:t>Mizuuchi</a:t>
            </a:r>
            <a:endParaRPr lang="en-US" altLang="ja-JP" dirty="0"/>
          </a:p>
          <a:p>
            <a:r>
              <a:rPr lang="en-US" altLang="ja-JP" dirty="0"/>
              <a:t>Attorney at Law in Japan</a:t>
            </a:r>
          </a:p>
          <a:p>
            <a:r>
              <a:rPr lang="en-US" altLang="ja-JP" dirty="0"/>
              <a:t>Mimosa International Law Office</a:t>
            </a:r>
          </a:p>
          <a:p>
            <a:r>
              <a:rPr lang="en-US" altLang="ja-JP" dirty="0"/>
              <a:t>303 </a:t>
            </a:r>
            <a:r>
              <a:rPr lang="en-US" altLang="ja-JP" dirty="0" err="1"/>
              <a:t>Daini</a:t>
            </a:r>
            <a:r>
              <a:rPr lang="en-US" altLang="ja-JP" dirty="0"/>
              <a:t> Masaki Building 2-4-5, </a:t>
            </a:r>
            <a:r>
              <a:rPr lang="en-US" altLang="ja-JP" dirty="0" err="1"/>
              <a:t>Namiki</a:t>
            </a:r>
            <a:r>
              <a:rPr lang="en-US" altLang="ja-JP" dirty="0"/>
              <a:t>, Kawaguchi City,</a:t>
            </a:r>
          </a:p>
          <a:p>
            <a:r>
              <a:rPr lang="en-US" altLang="ja-JP" dirty="0"/>
              <a:t>Saitama Prefecture, 332-0034, Japan</a:t>
            </a:r>
          </a:p>
          <a:p>
            <a:r>
              <a:rPr lang="en-US" altLang="ja-JP" dirty="0"/>
              <a:t>TEL 81</a:t>
            </a:r>
            <a:r>
              <a:rPr lang="ja-JP" altLang="en-US" dirty="0"/>
              <a:t>＋</a:t>
            </a:r>
            <a:r>
              <a:rPr lang="en-US" altLang="ja-JP" dirty="0"/>
              <a:t>(0)48-271-5085</a:t>
            </a:r>
          </a:p>
          <a:p>
            <a:r>
              <a:rPr kumimoji="1" lang="en-US" altLang="ja-JP" dirty="0"/>
              <a:t>E-mail;  </a:t>
            </a:r>
            <a:r>
              <a:rPr kumimoji="1" lang="en-US" altLang="ja-JP" dirty="0">
                <a:hlinkClick r:id="rId2"/>
              </a:rPr>
              <a:t>makikomizujp@mimoza-law-office.net</a:t>
            </a:r>
            <a:endParaRPr kumimoji="1" lang="en-US" altLang="ja-JP" dirty="0"/>
          </a:p>
          <a:p>
            <a:r>
              <a:rPr lang="en-US" altLang="ja-JP" dirty="0"/>
              <a:t>Website: http://familylaw.mimoza-law-office.net/</a:t>
            </a:r>
            <a:endParaRPr kumimoji="1" lang="ja-JP" altLang="en-US" dirty="0"/>
          </a:p>
        </p:txBody>
      </p:sp>
    </p:spTree>
    <p:extLst>
      <p:ext uri="{BB962C8B-B14F-4D97-AF65-F5344CB8AC3E}">
        <p14:creationId xmlns:p14="http://schemas.microsoft.com/office/powerpoint/2010/main" val="378739606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C43460B9-9761-474E-9DF4-00F2EB05AB9E}"/>
              </a:ext>
            </a:extLst>
          </p:cNvPr>
          <p:cNvSpPr>
            <a:spLocks noGrp="1"/>
          </p:cNvSpPr>
          <p:nvPr>
            <p:ph type="title"/>
          </p:nvPr>
        </p:nvSpPr>
        <p:spPr/>
        <p:txBody>
          <a:bodyPr/>
          <a:lstStyle/>
          <a:p>
            <a:endParaRPr kumimoji="1" lang="ja-JP" altLang="en-US"/>
          </a:p>
        </p:txBody>
      </p:sp>
      <p:sp>
        <p:nvSpPr>
          <p:cNvPr id="3" name="コンテンツ プレースホルダー 2">
            <a:extLst>
              <a:ext uri="{FF2B5EF4-FFF2-40B4-BE49-F238E27FC236}">
                <a16:creationId xmlns:a16="http://schemas.microsoft.com/office/drawing/2014/main" id="{DC7ABA21-0765-40AE-AA88-78595176F651}"/>
              </a:ext>
            </a:extLst>
          </p:cNvPr>
          <p:cNvSpPr>
            <a:spLocks noGrp="1"/>
          </p:cNvSpPr>
          <p:nvPr>
            <p:ph idx="1"/>
          </p:nvPr>
        </p:nvSpPr>
        <p:spPr/>
        <p:txBody>
          <a:bodyPr>
            <a:normAutofit fontScale="77500" lnSpcReduction="20000"/>
          </a:bodyPr>
          <a:lstStyle/>
          <a:p>
            <a:r>
              <a:rPr lang="en-US" altLang="ja-JP" dirty="0"/>
              <a:t>the conclusion of the Convention made possible for Japan to make use of the international cooperation mechanism to undertake procedures for the return of the child from the foreign state and to secure opportunity for parent-child access.</a:t>
            </a:r>
          </a:p>
          <a:p>
            <a:r>
              <a:rPr lang="ja-JP" altLang="en-US" dirty="0"/>
              <a:t>　</a:t>
            </a:r>
            <a:r>
              <a:rPr lang="en-US" altLang="ja-JP" dirty="0"/>
              <a:t>Specifically the rules for the return of the removed child became clear, bringing about an international standard, namely the Convention, to follow in order to solve problems and help the Japanese living abroad to overcome constraints that they used to face because the international rule is now applicable.</a:t>
            </a:r>
          </a:p>
          <a:p>
            <a:r>
              <a:rPr lang="ja-JP" altLang="en-US" dirty="0"/>
              <a:t>　</a:t>
            </a:r>
            <a:r>
              <a:rPr lang="en-US" altLang="ja-JP" dirty="0"/>
              <a:t>Also it is expected that the travel constraints on Japanese people in a foreign state with his or her child based on the status of Japan's non-contracting state of the Hague Convention can now be alleviated.</a:t>
            </a:r>
          </a:p>
          <a:p>
            <a:r>
              <a:rPr lang="ja-JP" altLang="en-US" dirty="0"/>
              <a:t>　</a:t>
            </a:r>
            <a:r>
              <a:rPr lang="en-US" altLang="ja-JP" dirty="0"/>
              <a:t>The principle of the Convention that a wrongfully removed child from one parent in breach of the custody rights should be returned is an effective safeguard against future child removals. What is also expected is that a parent and child residing in different countries across borders would have more opportunity to meet each other.</a:t>
            </a:r>
          </a:p>
          <a:p>
            <a:r>
              <a:rPr kumimoji="1" lang="en-US" altLang="ja-JP" dirty="0"/>
              <a:t>(Explanation by the CA of Japan)</a:t>
            </a:r>
            <a:endParaRPr kumimoji="1" lang="ja-JP" altLang="en-US" dirty="0"/>
          </a:p>
        </p:txBody>
      </p:sp>
    </p:spTree>
    <p:extLst>
      <p:ext uri="{BB962C8B-B14F-4D97-AF65-F5344CB8AC3E}">
        <p14:creationId xmlns:p14="http://schemas.microsoft.com/office/powerpoint/2010/main" val="139547030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A22C609A-A768-4EC2-992C-33CF336F75A0}"/>
              </a:ext>
            </a:extLst>
          </p:cNvPr>
          <p:cNvSpPr>
            <a:spLocks noGrp="1"/>
          </p:cNvSpPr>
          <p:nvPr>
            <p:ph type="title"/>
          </p:nvPr>
        </p:nvSpPr>
        <p:spPr/>
        <p:txBody>
          <a:bodyPr/>
          <a:lstStyle/>
          <a:p>
            <a:endParaRPr kumimoji="1" lang="ja-JP" altLang="en-US"/>
          </a:p>
        </p:txBody>
      </p:sp>
      <p:sp>
        <p:nvSpPr>
          <p:cNvPr id="3" name="コンテンツ プレースホルダー 2">
            <a:extLst>
              <a:ext uri="{FF2B5EF4-FFF2-40B4-BE49-F238E27FC236}">
                <a16:creationId xmlns:a16="http://schemas.microsoft.com/office/drawing/2014/main" id="{0C7768FD-FED6-4B1B-AA2F-E08CBBF7C3FF}"/>
              </a:ext>
            </a:extLst>
          </p:cNvPr>
          <p:cNvSpPr>
            <a:spLocks noGrp="1"/>
          </p:cNvSpPr>
          <p:nvPr>
            <p:ph idx="1"/>
          </p:nvPr>
        </p:nvSpPr>
        <p:spPr/>
        <p:txBody>
          <a:bodyPr>
            <a:normAutofit/>
          </a:bodyPr>
          <a:lstStyle/>
          <a:p>
            <a:r>
              <a:rPr lang="en-US" altLang="ja-JP" dirty="0"/>
              <a:t>Before Signing the Hague Convention, there were discussions on whether or not to sing the Convention.</a:t>
            </a:r>
          </a:p>
          <a:p>
            <a:r>
              <a:rPr lang="en-US" altLang="ja-JP" dirty="0"/>
              <a:t>One of the main discussions is how to give a  protection to the mother who comes back to Japan from a foreign country with a child after undergoing domestic violence from the father.</a:t>
            </a:r>
            <a:r>
              <a:rPr lang="ja-JP" altLang="en-US" dirty="0"/>
              <a:t> </a:t>
            </a:r>
            <a:endParaRPr lang="en-US" altLang="ja-JP" dirty="0"/>
          </a:p>
          <a:p>
            <a:r>
              <a:rPr lang="ja-JP" altLang="en-US" dirty="0"/>
              <a:t>→</a:t>
            </a:r>
            <a:r>
              <a:rPr lang="en-US" altLang="ja-JP" dirty="0"/>
              <a:t>The clause regarding the domestic violence from the spouse is included as a factor to determine a grave risk to the child, which is one of the grounds to refuse the return of the child in the court procedure.</a:t>
            </a:r>
          </a:p>
          <a:p>
            <a:r>
              <a:rPr lang="en-US" altLang="ja-JP" dirty="0"/>
              <a:t>The details will be explained later.</a:t>
            </a:r>
            <a:endParaRPr kumimoji="1" lang="ja-JP" altLang="en-US" dirty="0"/>
          </a:p>
        </p:txBody>
      </p:sp>
    </p:spTree>
    <p:extLst>
      <p:ext uri="{BB962C8B-B14F-4D97-AF65-F5344CB8AC3E}">
        <p14:creationId xmlns:p14="http://schemas.microsoft.com/office/powerpoint/2010/main" val="23047410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en-US" altLang="ja-JP" dirty="0">
                <a:solidFill>
                  <a:srgbClr val="0070C0"/>
                </a:solidFill>
              </a:rPr>
              <a:t>3 Grounds for Return of Child(Article 27)</a:t>
            </a:r>
            <a:r>
              <a:rPr lang="ja-JP" altLang="en-US" dirty="0">
                <a:solidFill>
                  <a:srgbClr val="0070C0"/>
                </a:solidFill>
              </a:rPr>
              <a:t>　</a:t>
            </a:r>
            <a:endParaRPr kumimoji="1" lang="ja-JP" altLang="en-US" dirty="0">
              <a:solidFill>
                <a:srgbClr val="0070C0"/>
              </a:solidFill>
            </a:endParaRPr>
          </a:p>
        </p:txBody>
      </p:sp>
      <p:sp>
        <p:nvSpPr>
          <p:cNvPr id="3" name="コンテンツ プレースホルダー 2"/>
          <p:cNvSpPr>
            <a:spLocks noGrp="1"/>
          </p:cNvSpPr>
          <p:nvPr>
            <p:ph idx="1"/>
          </p:nvPr>
        </p:nvSpPr>
        <p:spPr/>
        <p:txBody>
          <a:bodyPr>
            <a:normAutofit fontScale="85000" lnSpcReduction="10000"/>
          </a:bodyPr>
          <a:lstStyle/>
          <a:p>
            <a:pPr lvl="0" fontAlgn="base">
              <a:spcAft>
                <a:spcPct val="0"/>
              </a:spcAft>
              <a:buNone/>
            </a:pPr>
            <a:endParaRPr lang="en-US" altLang="ja-JP" sz="1900" dirty="0">
              <a:solidFill>
                <a:srgbClr val="00B050"/>
              </a:solidFill>
            </a:endParaRPr>
          </a:p>
          <a:p>
            <a:pPr lvl="0" fontAlgn="base">
              <a:spcAft>
                <a:spcPct val="0"/>
              </a:spcAft>
              <a:buNone/>
            </a:pPr>
            <a:r>
              <a:rPr lang="en-US" altLang="ja-JP" sz="1900" dirty="0"/>
              <a:t>(</a:t>
            </a:r>
            <a:r>
              <a:rPr lang="en-US" altLang="ja-JP" sz="1900" dirty="0" err="1"/>
              <a:t>i</a:t>
            </a:r>
            <a:r>
              <a:rPr lang="en-US" altLang="ja-JP" sz="1900" dirty="0"/>
              <a:t>)</a:t>
            </a:r>
            <a:r>
              <a:rPr lang="ja-JP" altLang="en-US" sz="1900" dirty="0"/>
              <a:t>　</a:t>
            </a:r>
            <a:r>
              <a:rPr lang="en-US" altLang="ja-JP" sz="1900" dirty="0"/>
              <a:t>The child has not attained the age of 16;</a:t>
            </a:r>
          </a:p>
          <a:p>
            <a:pPr lvl="0" fontAlgn="base">
              <a:spcAft>
                <a:spcPct val="0"/>
              </a:spcAft>
              <a:buNone/>
            </a:pPr>
            <a:endParaRPr lang="en-US" altLang="ja-JP" sz="1900" dirty="0"/>
          </a:p>
          <a:p>
            <a:pPr lvl="0" fontAlgn="base">
              <a:spcAft>
                <a:spcPct val="0"/>
              </a:spcAft>
              <a:buNone/>
            </a:pPr>
            <a:r>
              <a:rPr lang="en-US" altLang="ja-JP" sz="1900" dirty="0"/>
              <a:t>(ii)</a:t>
            </a:r>
            <a:r>
              <a:rPr lang="ja-JP" altLang="en-US" sz="1900" dirty="0"/>
              <a:t>　</a:t>
            </a:r>
            <a:r>
              <a:rPr lang="en-US" altLang="ja-JP" sz="1900" dirty="0"/>
              <a:t>The child is located in Japan;</a:t>
            </a:r>
          </a:p>
          <a:p>
            <a:pPr lvl="0" fontAlgn="base">
              <a:spcAft>
                <a:spcPct val="0"/>
              </a:spcAft>
              <a:buNone/>
            </a:pPr>
            <a:endParaRPr lang="en-US" altLang="ja-JP" sz="1900" dirty="0"/>
          </a:p>
          <a:p>
            <a:pPr lvl="0" fontAlgn="base">
              <a:spcAft>
                <a:spcPct val="0"/>
              </a:spcAft>
              <a:buNone/>
            </a:pPr>
            <a:r>
              <a:rPr lang="en-US" altLang="ja-JP" sz="1900" dirty="0"/>
              <a:t>(iii)</a:t>
            </a:r>
            <a:r>
              <a:rPr lang="ja-JP" altLang="en-US" sz="1900" dirty="0"/>
              <a:t>　</a:t>
            </a:r>
            <a:r>
              <a:rPr lang="en-US" altLang="ja-JP" sz="1900" dirty="0"/>
              <a:t>Pursuant to the laws or regulations of the state of habitual residence, said removal or retention breaches the rights of custody with respect to the child attributed to the petitioner;</a:t>
            </a:r>
          </a:p>
          <a:p>
            <a:pPr lvl="0" fontAlgn="base">
              <a:spcAft>
                <a:spcPct val="0"/>
              </a:spcAft>
              <a:buNone/>
            </a:pPr>
            <a:endParaRPr lang="en-US" altLang="ja-JP" sz="1900" dirty="0"/>
          </a:p>
          <a:p>
            <a:pPr lvl="0" fontAlgn="base">
              <a:spcAft>
                <a:spcPct val="0"/>
              </a:spcAft>
              <a:buNone/>
            </a:pPr>
            <a:r>
              <a:rPr lang="en-US" altLang="ja-JP" sz="1900" dirty="0"/>
              <a:t>(iv)</a:t>
            </a:r>
            <a:r>
              <a:rPr lang="ja-JP" altLang="en-US" sz="1900" dirty="0"/>
              <a:t>　</a:t>
            </a:r>
            <a:r>
              <a:rPr lang="en-US" altLang="ja-JP" sz="1900" dirty="0"/>
              <a:t>At the time of said removal or the commencement of said retention, the state of habitual residence was a Contracting State.</a:t>
            </a:r>
          </a:p>
          <a:p>
            <a:pPr marL="0" indent="0">
              <a:buNone/>
            </a:pPr>
            <a:endParaRPr kumimoji="1" lang="ja-JP" altLang="en-US" dirty="0">
              <a:solidFill>
                <a:srgbClr val="00B050"/>
              </a:solidFill>
            </a:endParaRPr>
          </a:p>
        </p:txBody>
      </p:sp>
    </p:spTree>
    <p:extLst>
      <p:ext uri="{BB962C8B-B14F-4D97-AF65-F5344CB8AC3E}">
        <p14:creationId xmlns:p14="http://schemas.microsoft.com/office/powerpoint/2010/main" val="146441793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lang="en-US" altLang="ja-JP" dirty="0">
                <a:solidFill>
                  <a:srgbClr val="0070C0"/>
                </a:solidFill>
              </a:rPr>
              <a:t>4 Grounds for Refusal of Return of Child, etc. (Article 28)</a:t>
            </a:r>
            <a:r>
              <a:rPr lang="ja-JP" altLang="en-US" dirty="0">
                <a:solidFill>
                  <a:srgbClr val="0070C0"/>
                </a:solidFill>
              </a:rPr>
              <a:t>　</a:t>
            </a:r>
            <a:endParaRPr kumimoji="1" lang="ja-JP" altLang="en-US" dirty="0">
              <a:solidFill>
                <a:srgbClr val="0070C0"/>
              </a:solidFill>
            </a:endParaRPr>
          </a:p>
        </p:txBody>
      </p:sp>
      <p:sp>
        <p:nvSpPr>
          <p:cNvPr id="3" name="コンテンツ プレースホルダー 2"/>
          <p:cNvSpPr>
            <a:spLocks noGrp="1"/>
          </p:cNvSpPr>
          <p:nvPr>
            <p:ph idx="1"/>
          </p:nvPr>
        </p:nvSpPr>
        <p:spPr/>
        <p:txBody>
          <a:bodyPr>
            <a:normAutofit/>
          </a:bodyPr>
          <a:lstStyle/>
          <a:p>
            <a:pPr marL="0" indent="0">
              <a:buNone/>
            </a:pPr>
            <a:r>
              <a:rPr lang="en-US" altLang="ja-JP" sz="2000" dirty="0">
                <a:solidFill>
                  <a:srgbClr val="00B050"/>
                </a:solidFill>
              </a:rPr>
              <a:t>Article 28 </a:t>
            </a:r>
          </a:p>
          <a:p>
            <a:pPr marL="0" indent="0">
              <a:buNone/>
            </a:pPr>
            <a:r>
              <a:rPr lang="en-US" altLang="ja-JP" dirty="0"/>
              <a:t>(</a:t>
            </a:r>
            <a:r>
              <a:rPr lang="en-US" altLang="ja-JP" sz="2000" dirty="0"/>
              <a:t>1)</a:t>
            </a:r>
            <a:r>
              <a:rPr lang="ja-JP" altLang="en-US" sz="2000" dirty="0"/>
              <a:t>　</a:t>
            </a:r>
            <a:r>
              <a:rPr lang="en-US" altLang="ja-JP" sz="2000" dirty="0"/>
              <a:t>Notwithstanding the provisions of the preceding Article, the court shall not order the return of child when it finds that any of the grounds listed in the following items exists; provided, however, that </a:t>
            </a:r>
            <a:r>
              <a:rPr lang="en-US" altLang="ja-JP" sz="2000" u="sng" dirty="0"/>
              <a:t>even in cases where there exist grounds prescribed in items (</a:t>
            </a:r>
            <a:r>
              <a:rPr lang="en-US" altLang="ja-JP" sz="2000" u="sng" dirty="0" err="1"/>
              <a:t>i</a:t>
            </a:r>
            <a:r>
              <a:rPr lang="en-US" altLang="ja-JP" sz="2000" u="sng" dirty="0"/>
              <a:t>) to (iii) or item (v), the court may order the return of child if it finds that it serves the interests of the child to have him/her returned to his/her state of habitual residence </a:t>
            </a:r>
            <a:r>
              <a:rPr lang="en-US" altLang="ja-JP" sz="2000" dirty="0"/>
              <a:t>after taking into account all the circumstances:</a:t>
            </a:r>
            <a:endParaRPr kumimoji="1" lang="ja-JP" altLang="en-US" sz="2000" dirty="0"/>
          </a:p>
        </p:txBody>
      </p:sp>
    </p:spTree>
    <p:extLst>
      <p:ext uri="{BB962C8B-B14F-4D97-AF65-F5344CB8AC3E}">
        <p14:creationId xmlns:p14="http://schemas.microsoft.com/office/powerpoint/2010/main" val="310617919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65F19CC2-61D6-4B9A-90DE-9265D8D04F90}"/>
              </a:ext>
            </a:extLst>
          </p:cNvPr>
          <p:cNvSpPr>
            <a:spLocks noGrp="1"/>
          </p:cNvSpPr>
          <p:nvPr>
            <p:ph type="title"/>
          </p:nvPr>
        </p:nvSpPr>
        <p:spPr/>
        <p:txBody>
          <a:bodyPr/>
          <a:lstStyle/>
          <a:p>
            <a:endParaRPr kumimoji="1" lang="ja-JP" altLang="en-US" dirty="0"/>
          </a:p>
        </p:txBody>
      </p:sp>
      <p:sp>
        <p:nvSpPr>
          <p:cNvPr id="3" name="コンテンツ プレースホルダー 2">
            <a:extLst>
              <a:ext uri="{FF2B5EF4-FFF2-40B4-BE49-F238E27FC236}">
                <a16:creationId xmlns:a16="http://schemas.microsoft.com/office/drawing/2014/main" id="{CB7D3DFB-720E-4308-A317-FC5232DE3950}"/>
              </a:ext>
            </a:extLst>
          </p:cNvPr>
          <p:cNvSpPr>
            <a:spLocks noGrp="1"/>
          </p:cNvSpPr>
          <p:nvPr>
            <p:ph idx="1"/>
          </p:nvPr>
        </p:nvSpPr>
        <p:spPr/>
        <p:txBody>
          <a:bodyPr>
            <a:normAutofit/>
          </a:bodyPr>
          <a:lstStyle/>
          <a:p>
            <a:pPr marL="0" indent="0">
              <a:buNone/>
            </a:pPr>
            <a:r>
              <a:rPr lang="en-US" altLang="ja-JP" dirty="0"/>
              <a:t>(</a:t>
            </a:r>
            <a:r>
              <a:rPr lang="en-US" altLang="ja-JP" dirty="0" err="1"/>
              <a:t>i</a:t>
            </a:r>
            <a:r>
              <a:rPr lang="en-US" altLang="ja-JP" dirty="0"/>
              <a:t>)</a:t>
            </a:r>
            <a:r>
              <a:rPr lang="ja-JP" altLang="en-US" dirty="0"/>
              <a:t>　</a:t>
            </a:r>
            <a:r>
              <a:rPr lang="en-US" altLang="ja-JP" dirty="0"/>
              <a:t>The petition for the return of child was filed after the expiration of the period of one year since the time of the removal or the commencement of the retention of the child, and the child is now settled in his/her new environment;</a:t>
            </a:r>
          </a:p>
          <a:p>
            <a:pPr marL="0" indent="0">
              <a:buNone/>
            </a:pPr>
            <a:r>
              <a:rPr lang="en-US" altLang="ja-JP" dirty="0"/>
              <a:t>(ii)</a:t>
            </a:r>
            <a:r>
              <a:rPr lang="ja-JP" altLang="en-US" dirty="0"/>
              <a:t>　</a:t>
            </a:r>
            <a:r>
              <a:rPr lang="en-US" altLang="ja-JP" dirty="0"/>
              <a:t>The petitioner was not actually exercising the rights of custody at the time of the removal or the commencement of the retention of the child (except in the case where it could be deemed that the rights of custody would have actually been exercised by the petitioner but for said removal or retention);</a:t>
            </a:r>
            <a:endParaRPr kumimoji="1" lang="ja-JP" altLang="en-US" dirty="0"/>
          </a:p>
        </p:txBody>
      </p:sp>
    </p:spTree>
    <p:extLst>
      <p:ext uri="{BB962C8B-B14F-4D97-AF65-F5344CB8AC3E}">
        <p14:creationId xmlns:p14="http://schemas.microsoft.com/office/powerpoint/2010/main" val="307485360"/>
      </p:ext>
    </p:extLst>
  </p:cSld>
  <p:clrMapOvr>
    <a:masterClrMapping/>
  </p:clrMapOvr>
</p:sld>
</file>

<file path=ppt/theme/theme1.xml><?xml version="1.0" encoding="utf-8"?>
<a:theme xmlns:a="http://schemas.openxmlformats.org/drawingml/2006/main" name="ウィスプ">
  <a:themeElements>
    <a:clrScheme name="ウィスプ">
      <a:dk1>
        <a:sysClr val="windowText" lastClr="000000"/>
      </a:dk1>
      <a:lt1>
        <a:sysClr val="window" lastClr="FFFFFF"/>
      </a:lt1>
      <a:dk2>
        <a:srgbClr val="647252"/>
      </a:dk2>
      <a:lt2>
        <a:srgbClr val="EAE8CF"/>
      </a:lt2>
      <a:accent1>
        <a:srgbClr val="E78712"/>
      </a:accent1>
      <a:accent2>
        <a:srgbClr val="B73C26"/>
      </a:accent2>
      <a:accent3>
        <a:srgbClr val="865331"/>
      </a:accent3>
      <a:accent4>
        <a:srgbClr val="B38648"/>
      </a:accent4>
      <a:accent5>
        <a:srgbClr val="BBB473"/>
      </a:accent5>
      <a:accent6>
        <a:srgbClr val="849276"/>
      </a:accent6>
      <a:hlink>
        <a:srgbClr val="FDAB2A"/>
      </a:hlink>
      <a:folHlink>
        <a:srgbClr val="CCB182"/>
      </a:folHlink>
    </a:clrScheme>
    <a:fontScheme name="ウィスプ">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ウィスプ">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54F6613E-5ED7-40ED-90A8-F639BE712C0E}"/>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Wisp</Template>
  <TotalTime>6416</TotalTime>
  <Words>2869</Words>
  <Application>Microsoft Office PowerPoint</Application>
  <PresentationFormat>画面に合わせる (4:3)</PresentationFormat>
  <Paragraphs>191</Paragraphs>
  <Slides>44</Slides>
  <Notes>5</Notes>
  <HiddenSlides>0</HiddenSlides>
  <MMClips>0</MMClips>
  <ScaleCrop>false</ScaleCrop>
  <HeadingPairs>
    <vt:vector size="6" baseType="variant">
      <vt:variant>
        <vt:lpstr>使用されているフォント</vt:lpstr>
      </vt:variant>
      <vt:variant>
        <vt:i4>5</vt:i4>
      </vt:variant>
      <vt:variant>
        <vt:lpstr>テーマ</vt:lpstr>
      </vt:variant>
      <vt:variant>
        <vt:i4>1</vt:i4>
      </vt:variant>
      <vt:variant>
        <vt:lpstr>スライド タイトル</vt:lpstr>
      </vt:variant>
      <vt:variant>
        <vt:i4>44</vt:i4>
      </vt:variant>
    </vt:vector>
  </HeadingPairs>
  <TitlesOfParts>
    <vt:vector size="50" baseType="lpstr">
      <vt:lpstr>メイリオ</vt:lpstr>
      <vt:lpstr>Arial</vt:lpstr>
      <vt:lpstr>Calibri</vt:lpstr>
      <vt:lpstr>Century Gothic</vt:lpstr>
      <vt:lpstr>Wingdings 3</vt:lpstr>
      <vt:lpstr>ウィスプ</vt:lpstr>
      <vt:lpstr>The Hague Convention -the Japanese experience </vt:lpstr>
      <vt:lpstr>1 Increase in International Marriage/ Divorce and "Removal of Child"</vt:lpstr>
      <vt:lpstr>PowerPoint プレゼンテーション</vt:lpstr>
      <vt:lpstr>2 The Implementation Act </vt:lpstr>
      <vt:lpstr>PowerPoint プレゼンテーション</vt:lpstr>
      <vt:lpstr>PowerPoint プレゼンテーション</vt:lpstr>
      <vt:lpstr>3 Grounds for Return of Child(Article 27)　</vt:lpstr>
      <vt:lpstr>4 Grounds for Refusal of Return of Child, etc. (Article 28)　</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5 Flow of Procedures</vt:lpstr>
      <vt:lpstr>PowerPoint プレゼンテーション</vt:lpstr>
      <vt:lpstr>PowerPoint プレゼンテーション</vt:lpstr>
      <vt:lpstr>6 Results of Court Decisions Returning [the Child]</vt:lpstr>
      <vt:lpstr>7 Enforcement</vt:lpstr>
      <vt:lpstr>8 Issues about Compulsory Execution(enforcement)</vt:lpstr>
      <vt:lpstr>PowerPoint プレゼンテーション</vt:lpstr>
      <vt:lpstr>PowerPoint プレゼンテーション</vt:lpstr>
      <vt:lpstr>PowerPoint プレゼンテーション</vt:lpstr>
      <vt:lpstr>PowerPoint プレゼンテーション</vt:lpstr>
      <vt:lpstr> 9 Published Legal Precedents </vt:lpstr>
      <vt:lpstr>10 The Supreme Court First Petty Bench decision, March 15 2018</vt:lpstr>
      <vt:lpstr>PowerPoint プレゼンテーション</vt:lpstr>
      <vt:lpstr>PowerPoint プレゼンテーション</vt:lpstr>
      <vt:lpstr>The ruling by the Kanazawa Branch of the Nagoya High Court</vt:lpstr>
      <vt:lpstr>The Supreme Court ruling</vt:lpstr>
      <vt:lpstr>PowerPoint プレゼンテーション</vt:lpstr>
      <vt:lpstr>PowerPoint プレゼンテーション</vt:lpstr>
      <vt:lpstr>Thank you very much</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Makiko  Mizuuchi</dc:creator>
  <cp:lastModifiedBy>Mimoza</cp:lastModifiedBy>
  <cp:revision>218</cp:revision>
  <cp:lastPrinted>2019-01-28T12:51:59Z</cp:lastPrinted>
  <dcterms:created xsi:type="dcterms:W3CDTF">2012-11-25T05:37:15Z</dcterms:created>
  <dcterms:modified xsi:type="dcterms:W3CDTF">2019-03-28T13:18:49Z</dcterms:modified>
</cp:coreProperties>
</file>