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9"/>
  </p:notesMasterIdLst>
  <p:handoutMasterIdLst>
    <p:handoutMasterId r:id="rId10"/>
  </p:handoutMasterIdLst>
  <p:sldIdLst>
    <p:sldId id="277" r:id="rId2"/>
    <p:sldId id="289" r:id="rId3"/>
    <p:sldId id="291" r:id="rId4"/>
    <p:sldId id="292" r:id="rId5"/>
    <p:sldId id="293" r:id="rId6"/>
    <p:sldId id="294" r:id="rId7"/>
    <p:sldId id="27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ront Matter" id="{15202A74-163D-4B71-BBA8-E2FCD164262F}">
          <p14:sldIdLst>
            <p14:sldId id="277"/>
            <p14:sldId id="289"/>
            <p14:sldId id="291"/>
            <p14:sldId id="292"/>
            <p14:sldId id="293"/>
            <p14:sldId id="294"/>
            <p14:sldId id="27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CBB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1" autoAdjust="0"/>
    <p:restoredTop sz="66729" autoAdjust="0"/>
  </p:normalViewPr>
  <p:slideViewPr>
    <p:cSldViewPr snapToGrid="0">
      <p:cViewPr varScale="1">
        <p:scale>
          <a:sx n="58" d="100"/>
          <a:sy n="58" d="100"/>
        </p:scale>
        <p:origin x="228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166"/>
    </p:cViewPr>
  </p:sorterViewPr>
  <p:notesViewPr>
    <p:cSldViewPr snapToGrid="0">
      <p:cViewPr varScale="1">
        <p:scale>
          <a:sx n="165" d="100"/>
          <a:sy n="165" d="100"/>
        </p:scale>
        <p:origin x="-3424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DB74C-C380-0D49-8D5D-891BA86FCC22}" type="datetimeFigureOut">
              <a:rPr lang="en-US" smtClean="0"/>
              <a:t>4/3/19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6376C-F86B-3447-90A8-107E332D7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58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75AAE-0936-40B9-ACF9-A981EEF95D23}" type="datetimeFigureOut">
              <a:rPr lang="en-US" smtClean="0"/>
              <a:t>4/3/19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B1F30-39B2-4CE2-8EF3-91F3179569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24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F30-39B2-4CE2-8EF3-91F3179569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71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B1F30-39B2-4CE2-8EF3-91F3179569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26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56629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356629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500260"/>
            <a:ext cx="8144134" cy="1373070"/>
          </a:xfrm>
        </p:spPr>
        <p:txBody>
          <a:bodyPr anchor="ctr">
            <a:noAutofit/>
          </a:bodyPr>
          <a:lstStyle>
            <a:lvl1pPr algn="r">
              <a:defRPr sz="4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1" y="2169349"/>
            <a:ext cx="8297265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  <a:effectLst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33173" y="5936187"/>
            <a:ext cx="19706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78ABE3C1-DBE1-495D-B57B-2849774B866A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33533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pic>
        <p:nvPicPr>
          <p:cNvPr id="12" name="Picture 11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620" y="726397"/>
            <a:ext cx="1769242" cy="96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8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3" y="609597"/>
            <a:ext cx="9251954" cy="3589575"/>
          </a:xfrm>
          <a:noFill/>
          <a:ln>
            <a:noFill/>
          </a:ln>
          <a:effectLst/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0" y="455098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 userDrawn="1"/>
        </p:nvSpPr>
        <p:spPr>
          <a:xfrm>
            <a:off x="10168759" y="455098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4900886"/>
            <a:ext cx="1297738" cy="704632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068023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39005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2E6D8D9-55A2-4063-B0F3-121F44549695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861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Title 1"/>
          <p:cNvSpPr txBox="1">
            <a:spLocks/>
          </p:cNvSpPr>
          <p:nvPr userDrawn="1"/>
        </p:nvSpPr>
        <p:spPr>
          <a:xfrm>
            <a:off x="683819" y="5188099"/>
            <a:ext cx="9068023" cy="5838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642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234437" cy="3592750"/>
          </a:xfrm>
        </p:spPr>
        <p:txBody>
          <a:bodyPr anchor="ctr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39005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EB90BD-B6CE-46B7-997F-7313B992CCDC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861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55098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 userDrawn="1"/>
        </p:nvSpPr>
        <p:spPr>
          <a:xfrm>
            <a:off x="10168759" y="455098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4900886"/>
            <a:ext cx="1297738" cy="704632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 userDrawn="1"/>
        </p:nvSpPr>
        <p:spPr>
          <a:xfrm>
            <a:off x="680322" y="4711616"/>
            <a:ext cx="9068023" cy="453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 userDrawn="1"/>
        </p:nvSpPr>
        <p:spPr>
          <a:xfrm>
            <a:off x="683819" y="5188099"/>
            <a:ext cx="9068023" cy="5838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83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rgbClr val="9ACBBB"/>
                </a:solidFill>
                <a:effectLst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bg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bg1"/>
                </a:solidFill>
                <a:effectLst/>
              </a:rPr>
              <a:t>”</a:t>
            </a: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39005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EB90BD-B6CE-46B7-997F-7313B992CCDC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861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0" y="455098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 userDrawn="1"/>
        </p:nvSpPr>
        <p:spPr>
          <a:xfrm>
            <a:off x="10168759" y="455098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" name="Picture 23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4900886"/>
            <a:ext cx="1297738" cy="704632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 userDrawn="1"/>
        </p:nvSpPr>
        <p:spPr>
          <a:xfrm>
            <a:off x="680322" y="4711616"/>
            <a:ext cx="9068023" cy="453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7" name="Title 1"/>
          <p:cNvSpPr txBox="1">
            <a:spLocks/>
          </p:cNvSpPr>
          <p:nvPr userDrawn="1"/>
        </p:nvSpPr>
        <p:spPr>
          <a:xfrm>
            <a:off x="683819" y="5188099"/>
            <a:ext cx="9068023" cy="5838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9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455098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 userDrawn="1"/>
        </p:nvSpPr>
        <p:spPr>
          <a:xfrm>
            <a:off x="10168759" y="455098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0" name="Picture 19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4900886"/>
            <a:ext cx="1297738" cy="704632"/>
          </a:xfrm>
          <a:prstGeom prst="rect">
            <a:avLst/>
          </a:prstGeom>
        </p:spPr>
      </p:pic>
      <p:sp>
        <p:nvSpPr>
          <p:cNvPr id="23" name="Date Placeholder 4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39005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2E6D8D9-55A2-4063-B0F3-121F44549695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2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861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1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068023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2" name="Title 1"/>
          <p:cNvSpPr txBox="1">
            <a:spLocks/>
          </p:cNvSpPr>
          <p:nvPr userDrawn="1"/>
        </p:nvSpPr>
        <p:spPr>
          <a:xfrm>
            <a:off x="683819" y="5188099"/>
            <a:ext cx="9068023" cy="5838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873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2708128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284483"/>
            <a:ext cx="2690193" cy="2651703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2702135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284483"/>
            <a:ext cx="2702135" cy="2651703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7" y="2336873"/>
            <a:ext cx="2708120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7" y="3284483"/>
            <a:ext cx="2708120" cy="2651703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524705" y="5936187"/>
            <a:ext cx="241982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D4B24536-994D-4021-A283-9F449C0DB509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79954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21" name="Picture 20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3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9" y="2336873"/>
            <a:ext cx="2680710" cy="1524000"/>
          </a:xfrm>
          <a:prstGeom prst="roundRect">
            <a:avLst>
              <a:gd name="adj" fmla="val 0"/>
            </a:avLst>
          </a:prstGeom>
          <a:effectLst/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9" y="4873765"/>
            <a:ext cx="2680710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2692607" cy="1524000"/>
          </a:xfrm>
          <a:prstGeom prst="roundRect">
            <a:avLst>
              <a:gd name="adj" fmla="val 0"/>
            </a:avLst>
          </a:prstGeom>
          <a:effectLst/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269617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8" y="2336873"/>
            <a:ext cx="2692840" cy="1524000"/>
          </a:xfrm>
          <a:prstGeom prst="roundRect">
            <a:avLst>
              <a:gd name="adj" fmla="val 0"/>
            </a:avLst>
          </a:prstGeom>
          <a:effectLst/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269640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4112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3CBBBB78-C96F-47B7-AB17-D852CA960AC9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03935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9" name="Rectangle 28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32" name="Picture 31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  <p:sp>
        <p:nvSpPr>
          <p:cNvPr id="35" name="Text Placeholder 2"/>
          <p:cNvSpPr>
            <a:spLocks noGrp="1"/>
          </p:cNvSpPr>
          <p:nvPr>
            <p:ph type="body" idx="1"/>
          </p:nvPr>
        </p:nvSpPr>
        <p:spPr>
          <a:xfrm>
            <a:off x="660946" y="4009769"/>
            <a:ext cx="2708128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4009769"/>
            <a:ext cx="2702135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7" y="4009769"/>
            <a:ext cx="2708120" cy="69361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08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aption"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234437" cy="3592750"/>
          </a:xfrm>
        </p:spPr>
        <p:txBody>
          <a:bodyPr anchor="ctr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39005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4EB90BD-B6CE-46B7-997F-7313B992CCDC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5986163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168759" y="455098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490088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68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3" name="Picture 12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7550981" y="593618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24A7AC-904D-4781-85BA-7D10C17ED021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8706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4422452" cy="3294920"/>
          </a:xfrm>
          <a:solidFill>
            <a:schemeClr val="bg1">
              <a:alpha val="74000"/>
            </a:schemeClr>
          </a:solidFill>
        </p:spPr>
        <p:txBody>
          <a:bodyPr lIns="360000" rIns="360000" bIns="360000"/>
          <a:lstStyle/>
          <a:p>
            <a:pPr lvl="0"/>
            <a:r>
              <a:rPr lang="en-GB">
                <a:solidFill>
                  <a:schemeClr val="tx1"/>
                </a:solidFill>
              </a:rPr>
              <a:t>Click to edit Master text styles</a:t>
            </a:r>
          </a:p>
          <a:p>
            <a:pPr lvl="1"/>
            <a:r>
              <a:rPr lang="en-GB">
                <a:solidFill>
                  <a:schemeClr val="tx1"/>
                </a:solidFill>
              </a:rPr>
              <a:t>Second level</a:t>
            </a:r>
          </a:p>
          <a:p>
            <a:pPr lvl="2"/>
            <a:r>
              <a:rPr lang="en-GB">
                <a:solidFill>
                  <a:schemeClr val="tx1"/>
                </a:solidFill>
              </a:rPr>
              <a:t>Third level</a:t>
            </a:r>
          </a:p>
          <a:p>
            <a:pPr lvl="3"/>
            <a:r>
              <a:rPr lang="en-GB">
                <a:solidFill>
                  <a:schemeClr val="tx1"/>
                </a:solidFill>
              </a:rPr>
              <a:t>Fourth level</a:t>
            </a:r>
          </a:p>
          <a:p>
            <a:pPr lvl="4"/>
            <a:r>
              <a:rPr lang="en-GB">
                <a:solidFill>
                  <a:schemeClr val="tx1"/>
                </a:solidFill>
              </a:rPr>
              <a:t>Fifth level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2"/>
          </p:nvPr>
        </p:nvSpPr>
        <p:spPr>
          <a:xfrm>
            <a:off x="5518584" y="2340377"/>
            <a:ext cx="4422452" cy="3294920"/>
          </a:xfrm>
          <a:noFill/>
        </p:spPr>
        <p:txBody>
          <a:bodyPr lIns="360000" rIns="360000" bIns="360000">
            <a:normAutofit/>
          </a:bodyPr>
          <a:lstStyle/>
          <a:p>
            <a:pPr lvl="0"/>
            <a:r>
              <a:rPr lang="en-GB">
                <a:solidFill>
                  <a:schemeClr val="tx1"/>
                </a:solidFill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19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with Caption"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272706" cy="3599313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  <a:lvl2pPr>
              <a:defRPr>
                <a:solidFill>
                  <a:schemeClr val="tx1"/>
                </a:solidFill>
                <a:effectLst/>
              </a:defRPr>
            </a:lvl2pPr>
            <a:lvl3pPr>
              <a:defRPr>
                <a:solidFill>
                  <a:schemeClr val="tx1"/>
                </a:solidFill>
                <a:effectLst/>
              </a:defRPr>
            </a:lvl3pPr>
            <a:lvl4pPr>
              <a:defRPr>
                <a:solidFill>
                  <a:schemeClr val="tx1"/>
                </a:solidFill>
                <a:effectLst/>
              </a:defRPr>
            </a:lvl4pPr>
            <a:lvl5pPr>
              <a:defRPr>
                <a:solidFill>
                  <a:schemeClr val="tx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563261" cy="359931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84567" y="5936187"/>
            <a:ext cx="257903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fld id="{E331444B-B92B-4E27-8C94-BB93EAF5CB18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45948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5" name="Picture 14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82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6178E61D-D431-422C-9764-11DAFE33AB63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 rot="5400000">
            <a:off x="8396341" y="1621005"/>
            <a:ext cx="461020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 rot="5400000">
            <a:off x="9691414" y="5163868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itle 1"/>
          <p:cNvSpPr>
            <a:spLocks noGrp="1"/>
          </p:cNvSpPr>
          <p:nvPr userDrawn="1">
            <p:ph type="title"/>
          </p:nvPr>
        </p:nvSpPr>
        <p:spPr>
          <a:xfrm rot="5400000">
            <a:off x="8761575" y="2025807"/>
            <a:ext cx="3871310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2" name="Picture 11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054164" y="5505230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95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286989" cy="3599316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  <a:effectLst/>
              </a:defRPr>
            </a:lvl1pPr>
            <a:lvl2pPr>
              <a:defRPr sz="2000">
                <a:solidFill>
                  <a:schemeClr val="bg1"/>
                </a:solidFill>
                <a:effectLst/>
              </a:defRPr>
            </a:lvl2pPr>
            <a:lvl3pPr>
              <a:defRPr sz="1800">
                <a:solidFill>
                  <a:schemeClr val="bg1"/>
                </a:solidFill>
                <a:effectLst/>
              </a:defRPr>
            </a:lvl3pPr>
            <a:lvl4pPr>
              <a:defRPr sz="1600">
                <a:solidFill>
                  <a:schemeClr val="bg1"/>
                </a:solidFill>
                <a:effectLst/>
              </a:defRPr>
            </a:lvl4pPr>
            <a:lvl5pPr>
              <a:defRPr sz="1600"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32016" y="5927428"/>
            <a:ext cx="264993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12DE42F4-6EEF-4EF7-8ED4-2208F0F89A08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63705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39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260712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4499" y="5936187"/>
            <a:ext cx="264243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30578ACC-22D6-47C1-A373-4FD133E34F3C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61827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2746703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 userDrawn="1"/>
        </p:nvSpPr>
        <p:spPr>
          <a:xfrm>
            <a:off x="10168759" y="2746703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80321" y="2890331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4" name="Picture 13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3096609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354095" cy="3599316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355670" cy="3599316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419602" y="5936187"/>
            <a:ext cx="254219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4E5A6C69-6797-4E8A-BF37-F2C3751466E9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73823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5" name="Picture 14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1" y="2336873"/>
            <a:ext cx="4127956" cy="693135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9ACBBB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3" y="3030008"/>
            <a:ext cx="4336580" cy="2906179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129526" cy="692076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9ACBBB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338153" cy="2906179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10843" y="5936187"/>
            <a:ext cx="253197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D82014A1-A632-4878-A0D3-F52BA7563730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34161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7" name="Picture 16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24A7AC-904D-4781-85BA-7D10C17ED021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8" name="Picture 7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31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84567" y="5936187"/>
            <a:ext cx="257903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E331444B-B92B-4E27-8C94-BB93EAF5CB18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45948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5" name="Picture 14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8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272706" cy="3599313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563261" cy="3599317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84567" y="5936187"/>
            <a:ext cx="257903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E331444B-B92B-4E27-8C94-BB93EAF5CB18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45948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5" name="Picture 14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8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4" y="2336874"/>
            <a:ext cx="5055184" cy="3599312"/>
          </a:xfrm>
          <a:noFill/>
          <a:ln>
            <a:noFill/>
          </a:ln>
          <a:effectLst/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611451" cy="3599315"/>
          </a:xfrm>
        </p:spPr>
        <p:txBody>
          <a:bodyPr anchor="t" anchorCtr="0"/>
          <a:lstStyle>
            <a:lvl1pPr marL="0" indent="0">
              <a:buNone/>
              <a:defRPr sz="16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84567" y="5936187"/>
            <a:ext cx="255579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fld id="{363EFA5E-FA76-400D-B3DC-F0BA90E6D107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40129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09600"/>
            <a:ext cx="9941034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 userDrawn="1"/>
        </p:nvSpPr>
        <p:spPr>
          <a:xfrm>
            <a:off x="10168759" y="609600"/>
            <a:ext cx="2020065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8980438" cy="108093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5" name="Picture 14" descr="logo-neg-nobg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8371" y="959506"/>
            <a:ext cx="1297738" cy="704632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 userDrawn="1"/>
        </p:nvSpPr>
        <p:spPr>
          <a:xfrm>
            <a:off x="680323" y="4711616"/>
            <a:ext cx="8448544" cy="4530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7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effectLst/>
              </a:defRPr>
            </a:lvl1pPr>
          </a:lstStyle>
          <a:p>
            <a:fld id="{9D6E9DEC-419B-4CC5-A080-3B06BD5A8291}" type="datetimeFigureOut">
              <a:rPr lang="en-US" smtClean="0"/>
              <a:pPr/>
              <a:t>4/3/19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2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  <p:sldLayoutId id="2147483689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7" r:id="rId16"/>
    <p:sldLayoutId id="2147483675" r:id="rId17"/>
    <p:sldLayoutId id="2147483688" r:id="rId18"/>
    <p:sldLayoutId id="2147483686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vert="horz" anchor="ctr"/>
          <a:lstStyle/>
          <a:p>
            <a:r>
              <a:rPr lang="en-US" dirty="0"/>
              <a:t>International Surrogacy</a:t>
            </a:r>
          </a:p>
        </p:txBody>
      </p:sp>
    </p:spTree>
    <p:extLst>
      <p:ext uri="{BB962C8B-B14F-4D97-AF65-F5344CB8AC3E}">
        <p14:creationId xmlns:p14="http://schemas.microsoft.com/office/powerpoint/2010/main" val="413592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BD1DE-710A-6047-97ED-8FBF591D4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Surrogacy?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08474-8269-F241-AA78-B6F684F0F6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Earliest Biblical reference - Book of Genesis – Abraham, Sarah &amp; Hagar</a:t>
            </a:r>
          </a:p>
          <a:p>
            <a:r>
              <a:rPr lang="en-US" sz="2800" dirty="0"/>
              <a:t>IVF (1975) &amp; the birth of Modern Surrogacy</a:t>
            </a:r>
          </a:p>
          <a:p>
            <a:r>
              <a:rPr lang="en-US" sz="2800" dirty="0"/>
              <a:t>Gestational Surrogacy / Traditional Surrogacy</a:t>
            </a:r>
          </a:p>
          <a:p>
            <a:r>
              <a:rPr lang="en-US" sz="2800" dirty="0"/>
              <a:t>Altruistic / commercial</a:t>
            </a:r>
          </a:p>
          <a:p>
            <a:r>
              <a:rPr lang="en-US" sz="2800" dirty="0"/>
              <a:t>International approach – bans / no laws at all</a:t>
            </a:r>
          </a:p>
          <a:p>
            <a:r>
              <a:rPr lang="en-US" sz="2800" dirty="0"/>
              <a:t>Non / limited availability of domestic surrogacy</a:t>
            </a:r>
          </a:p>
        </p:txBody>
      </p:sp>
    </p:spTree>
    <p:extLst>
      <p:ext uri="{BB962C8B-B14F-4D97-AF65-F5344CB8AC3E}">
        <p14:creationId xmlns:p14="http://schemas.microsoft.com/office/powerpoint/2010/main" val="124650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020FC-65FB-6A46-8571-FE9292A1D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whose child?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9EB067-1222-7E41-AD85-F03BE50A35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UK – Warnock Report 1984</a:t>
            </a:r>
          </a:p>
          <a:p>
            <a:r>
              <a:rPr lang="en-US" dirty="0"/>
              <a:t>Baby Cotton</a:t>
            </a:r>
          </a:p>
          <a:p>
            <a:r>
              <a:rPr lang="en-US" dirty="0"/>
              <a:t>Surrogacy Arrangements Act 1985</a:t>
            </a:r>
          </a:p>
          <a:p>
            <a:r>
              <a:rPr lang="en-US" dirty="0"/>
              <a:t>HFEA 1990 / 2008 &amp; parentage </a:t>
            </a:r>
          </a:p>
          <a:p>
            <a:r>
              <a:rPr lang="en-US" dirty="0"/>
              <a:t>Parental orders </a:t>
            </a:r>
          </a:p>
          <a:p>
            <a:r>
              <a:rPr lang="en-US" dirty="0"/>
              <a:t>Royal Commission</a:t>
            </a:r>
          </a:p>
          <a:p>
            <a:r>
              <a:rPr lang="en-US" dirty="0"/>
              <a:t>Adoption orders</a:t>
            </a:r>
          </a:p>
          <a:p>
            <a:r>
              <a:rPr lang="en-US" dirty="0"/>
              <a:t>Other States – surrogacy illegal / no law, uncertainty / impact on child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73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61B55-081A-804A-9797-8F07F7CC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Surrogacy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AF02A-3568-424F-A915-865E50A241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Chief reasons – availability &amp; cost</a:t>
            </a:r>
          </a:p>
          <a:p>
            <a:r>
              <a:rPr lang="en-US" dirty="0"/>
              <a:t>Global fertility tourism</a:t>
            </a:r>
          </a:p>
          <a:p>
            <a:r>
              <a:rPr lang="en-US" dirty="0"/>
              <a:t>Uncertainty and / or illegality</a:t>
            </a:r>
          </a:p>
          <a:p>
            <a:r>
              <a:rPr lang="en-US" dirty="0"/>
              <a:t>Conflicting laws on parentage &amp; statehood </a:t>
            </a:r>
          </a:p>
          <a:p>
            <a:r>
              <a:rPr lang="en-US" dirty="0"/>
              <a:t>Stateless children</a:t>
            </a:r>
          </a:p>
          <a:p>
            <a:r>
              <a:rPr lang="en-US" dirty="0"/>
              <a:t>Immigration issues</a:t>
            </a:r>
          </a:p>
          <a:p>
            <a:r>
              <a:rPr lang="en-US" dirty="0"/>
              <a:t>Trafficking &amp; exploitation</a:t>
            </a:r>
          </a:p>
        </p:txBody>
      </p:sp>
    </p:spTree>
    <p:extLst>
      <p:ext uri="{BB962C8B-B14F-4D97-AF65-F5344CB8AC3E}">
        <p14:creationId xmlns:p14="http://schemas.microsoft.com/office/powerpoint/2010/main" val="297087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1F109-164F-7A4A-AA1D-4EA5CC03E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&amp; Emerging Markets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BFE88-2A5D-4142-AE1B-2C4B69DF8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USA – California &amp; some other states - huge costs </a:t>
            </a:r>
          </a:p>
          <a:p>
            <a:r>
              <a:rPr lang="en-US" dirty="0"/>
              <a:t>Budget alternatives</a:t>
            </a:r>
          </a:p>
          <a:p>
            <a:r>
              <a:rPr lang="en-US" dirty="0"/>
              <a:t>Internet</a:t>
            </a:r>
          </a:p>
          <a:p>
            <a:r>
              <a:rPr lang="en-US" dirty="0"/>
              <a:t>Eastern Europe, Cyprus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India</a:t>
            </a:r>
          </a:p>
          <a:p>
            <a:r>
              <a:rPr lang="en-US" dirty="0"/>
              <a:t>Mexico, Thailand, </a:t>
            </a:r>
            <a:r>
              <a:rPr lang="en-US" dirty="0" err="1"/>
              <a:t>Napal</a:t>
            </a:r>
            <a:r>
              <a:rPr lang="en-US" dirty="0"/>
              <a:t>, Cambodia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68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1C535-B2DE-D747-9B8F-17325BA37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Absence of global agreements /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E5309C-C9F5-A941-B3B6-E7B274EBEC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each door closes</a:t>
            </a:r>
          </a:p>
          <a:p>
            <a:r>
              <a:rPr lang="en-US" dirty="0"/>
              <a:t>The next frontier – </a:t>
            </a:r>
          </a:p>
          <a:p>
            <a:r>
              <a:rPr lang="en-US" dirty="0"/>
              <a:t>Africa</a:t>
            </a:r>
          </a:p>
        </p:txBody>
      </p:sp>
    </p:spTree>
    <p:extLst>
      <p:ext uri="{BB962C8B-B14F-4D97-AF65-F5344CB8AC3E}">
        <p14:creationId xmlns:p14="http://schemas.microsoft.com/office/powerpoint/2010/main" val="420564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100000">
              <a:schemeClr val="bg1">
                <a:lumMod val="75000"/>
              </a:schemeClr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Barbara Connolly QC bconnolly@7br.co.uk</a:t>
            </a:r>
          </a:p>
        </p:txBody>
      </p:sp>
    </p:spTree>
    <p:extLst>
      <p:ext uri="{BB962C8B-B14F-4D97-AF65-F5344CB8AC3E}">
        <p14:creationId xmlns:p14="http://schemas.microsoft.com/office/powerpoint/2010/main" val="244162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ower Point Template">
  <a:themeElements>
    <a:clrScheme name="Custom 3">
      <a:dk1>
        <a:srgbClr val="1A4D4B"/>
      </a:dk1>
      <a:lt1>
        <a:sysClr val="window" lastClr="FFFFFF"/>
      </a:lt1>
      <a:dk2>
        <a:srgbClr val="9ACBBB"/>
      </a:dk2>
      <a:lt2>
        <a:srgbClr val="E1EFEA"/>
      </a:lt2>
      <a:accent1>
        <a:srgbClr val="1A4D4B"/>
      </a:accent1>
      <a:accent2>
        <a:srgbClr val="20635F"/>
      </a:accent2>
      <a:accent3>
        <a:srgbClr val="226D66"/>
      </a:accent3>
      <a:accent4>
        <a:srgbClr val="278277"/>
      </a:accent4>
      <a:accent5>
        <a:srgbClr val="298E7E"/>
      </a:accent5>
      <a:accent6>
        <a:srgbClr val="2B9F87"/>
      </a:accent6>
      <a:hlink>
        <a:srgbClr val="1A4D4B"/>
      </a:hlink>
      <a:folHlink>
        <a:srgbClr val="2E3C3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Point Template.potx</Template>
  <TotalTime>307</TotalTime>
  <Words>181</Words>
  <Application>Microsoft Macintosh PowerPoint</Application>
  <PresentationFormat>Widescreen</PresentationFormat>
  <Paragraphs>39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Trebuchet MS</vt:lpstr>
      <vt:lpstr>Power Point Template</vt:lpstr>
      <vt:lpstr>International Surrogacy</vt:lpstr>
      <vt:lpstr>What is Surrogacy?</vt:lpstr>
      <vt:lpstr>So whose child?</vt:lpstr>
      <vt:lpstr>International Surrogacy </vt:lpstr>
      <vt:lpstr>Global &amp; Emerging Markets</vt:lpstr>
      <vt:lpstr>Absence of global agreements / standards</vt:lpstr>
      <vt:lpstr>Barbara Connolly QC bconnolly@7br.co.uk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name</dc:title>
  <dc:creator>Fay Gillott</dc:creator>
  <cp:lastModifiedBy>Barbara Connolly QC</cp:lastModifiedBy>
  <cp:revision>34</cp:revision>
  <dcterms:created xsi:type="dcterms:W3CDTF">2014-04-17T23:07:25Z</dcterms:created>
  <dcterms:modified xsi:type="dcterms:W3CDTF">2019-04-03T06:34:02Z</dcterms:modified>
</cp:coreProperties>
</file>