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2"/>
  </p:notesMasterIdLst>
  <p:sldIdLst>
    <p:sldId id="256" r:id="rId2"/>
    <p:sldId id="265" r:id="rId3"/>
    <p:sldId id="259" r:id="rId4"/>
    <p:sldId id="262" r:id="rId5"/>
    <p:sldId id="263" r:id="rId6"/>
    <p:sldId id="260" r:id="rId7"/>
    <p:sldId id="261" r:id="rId8"/>
    <p:sldId id="264" r:id="rId9"/>
    <p:sldId id="266" r:id="rId10"/>
    <p:sldId id="267"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Untitled Section" id="{F57FECA4-138A-4EC8-94BF-B712EF1E248C}">
          <p14:sldIdLst>
            <p14:sldId id="256"/>
            <p14:sldId id="265"/>
            <p14:sldId id="259"/>
            <p14:sldId id="262"/>
            <p14:sldId id="263"/>
            <p14:sldId id="260"/>
            <p14:sldId id="261"/>
            <p14:sldId id="264"/>
            <p14:sldId id="266"/>
            <p14:sldId id="26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44"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Z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F33CD93-20D0-4848-8498-1572BCD77208}" type="datetimeFigureOut">
              <a:rPr lang="en-ZA" smtClean="0"/>
              <a:t>2019/04/03</a:t>
            </a:fld>
            <a:endParaRPr lang="en-Z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Z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Z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BBF557-AF4C-45BC-91C2-694100445BA8}" type="slidenum">
              <a:rPr lang="en-ZA" smtClean="0"/>
              <a:t>‹#›</a:t>
            </a:fld>
            <a:endParaRPr lang="en-ZA"/>
          </a:p>
        </p:txBody>
      </p:sp>
    </p:spTree>
    <p:extLst>
      <p:ext uri="{BB962C8B-B14F-4D97-AF65-F5344CB8AC3E}">
        <p14:creationId xmlns:p14="http://schemas.microsoft.com/office/powerpoint/2010/main" val="3901704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a:p>
        </p:txBody>
      </p:sp>
      <p:sp>
        <p:nvSpPr>
          <p:cNvPr id="4" name="Slide Number Placeholder 3"/>
          <p:cNvSpPr>
            <a:spLocks noGrp="1"/>
          </p:cNvSpPr>
          <p:nvPr>
            <p:ph type="sldNum" sz="quarter" idx="10"/>
          </p:nvPr>
        </p:nvSpPr>
        <p:spPr/>
        <p:txBody>
          <a:bodyPr/>
          <a:lstStyle/>
          <a:p>
            <a:fld id="{D3BBF557-AF4C-45BC-91C2-694100445BA8}" type="slidenum">
              <a:rPr lang="en-ZA" smtClean="0"/>
              <a:t>1</a:t>
            </a:fld>
            <a:endParaRPr lang="en-ZA"/>
          </a:p>
        </p:txBody>
      </p:sp>
    </p:spTree>
    <p:extLst>
      <p:ext uri="{BB962C8B-B14F-4D97-AF65-F5344CB8AC3E}">
        <p14:creationId xmlns:p14="http://schemas.microsoft.com/office/powerpoint/2010/main" val="309188177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D5E56D25-192D-4DFC-A43A-B3757EEBA235}" type="datetime1">
              <a:rPr lang="en-US" smtClean="0"/>
              <a:t>4/3/2019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38DDB48-9861-4766-971F-DC3C5A8B2807}" type="datetime1">
              <a:rPr lang="en-US" smtClean="0"/>
              <a:t>4/3/2019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76242E6-A42D-41F8-B4EB-425E8A425062}" type="datetime1">
              <a:rPr lang="en-US" smtClean="0"/>
              <a:t>4/3/2019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FF50AEB-EF0B-4D46-8F03-8AC6E55D4F85}" type="datetime1">
              <a:rPr lang="en-US" smtClean="0"/>
              <a:t>4/3/2019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6F7EC34-B4CF-403F-9C1D-9FA7022BE1B8}" type="datetime1">
              <a:rPr lang="en-US" smtClean="0"/>
              <a:t>4/3/2019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080F2EBA-8037-4234-B096-72E45D15D4BB}" type="datetime1">
              <a:rPr lang="en-US" smtClean="0"/>
              <a:t>4/3/2019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E838A8B8-8A94-446B-AF6C-C6B2E1779D65}" type="datetime1">
              <a:rPr lang="en-US" smtClean="0"/>
              <a:t>4/3/2019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2444692-CB26-41D1-B946-6FE45D55497F}" type="datetime1">
              <a:rPr lang="en-US" smtClean="0"/>
              <a:t>4/3/2019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smtClean="0"/>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51BBB25-8813-436E-BB1F-926F8CFEA054}" type="datetime1">
              <a:rPr lang="en-US" smtClean="0"/>
              <a:t>4/3/2019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4E64DEC-BA09-4457-8F09-000C7FFCDE3D}" type="datetime1">
              <a:rPr lang="en-US" smtClean="0"/>
              <a:t>4/3/2019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smtClean="0"/>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C6A9E59-E37B-4359-AB92-EDB36C0B1E94}" type="datetime1">
              <a:rPr lang="en-US" smtClean="0"/>
              <a:t>4/3/2019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16AA465-3065-4A50-B8E5-7E526E6631B7}" type="datetime1">
              <a:rPr lang="en-US" smtClean="0"/>
              <a:t>4/3/2019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AC356B0-0685-4D9D-97F2-DC6DE6877A1A}" type="datetime1">
              <a:rPr lang="en-US" smtClean="0"/>
              <a:t>4/3/2019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6732D71-5AD4-42F5-9051-3276D2A47C0D}" type="datetime1">
              <a:rPr lang="en-US" smtClean="0"/>
              <a:t>4/3/2019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676A744F-849A-4A64-9658-8622015BDE58}" type="datetime1">
              <a:rPr lang="en-US" smtClean="0"/>
              <a:t>4/3/2019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smtClean="0"/>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52BDA7-A707-4E53-84A9-462EAF954174}" type="datetime1">
              <a:rPr lang="en-US" smtClean="0"/>
              <a:t>4/3/2019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D316C0C-AB67-4AE2-B9F6-37461E275A8E}" type="datetime1">
              <a:rPr lang="en-US" smtClean="0"/>
              <a:t>4/3/2019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t="-9000" b="-9000"/>
          </a:stretch>
        </a:blipFill>
        <a:effectLst/>
      </p:bgPr>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20">
            <a:alphaModFix/>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E9CA66D5-D6B4-4FA5-B87C-F2D720A2011E}" type="datetime1">
              <a:rPr lang="en-US" smtClean="0"/>
              <a:t>4/3/2019</a:t>
            </a:fld>
            <a:endParaRPr lang="en-US"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6D22F896-40B5-4ADD-8801-0D06FADFA09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hf sldNum="0" hdr="0" ftr="0" dt="0"/>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ZA" smtClean="0"/>
              <a:t>JUDGE B C MOCUMIE</a:t>
            </a:r>
            <a:endParaRPr lang="en-ZA" dirty="0"/>
          </a:p>
        </p:txBody>
      </p:sp>
      <p:sp>
        <p:nvSpPr>
          <p:cNvPr id="3" name="Subtitle 2"/>
          <p:cNvSpPr>
            <a:spLocks noGrp="1"/>
          </p:cNvSpPr>
          <p:nvPr>
            <p:ph type="subTitle" idx="1"/>
          </p:nvPr>
        </p:nvSpPr>
        <p:spPr/>
        <p:txBody>
          <a:bodyPr/>
          <a:lstStyle/>
          <a:p>
            <a:r>
              <a:rPr lang="en-ZA" smtClean="0"/>
              <a:t>INRODUCTION</a:t>
            </a:r>
            <a:endParaRPr lang="en-ZA" dirty="0"/>
          </a:p>
        </p:txBody>
      </p:sp>
    </p:spTree>
    <p:extLst>
      <p:ext uri="{BB962C8B-B14F-4D97-AF65-F5344CB8AC3E}">
        <p14:creationId xmlns:p14="http://schemas.microsoft.com/office/powerpoint/2010/main" val="26198950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smtClean="0"/>
              <a:t>INTRODUCTION TO DOCUMENTS</a:t>
            </a:r>
            <a:endParaRPr lang="en-ZA"/>
          </a:p>
        </p:txBody>
      </p:sp>
      <p:sp>
        <p:nvSpPr>
          <p:cNvPr id="3" name="Content Placeholder 2"/>
          <p:cNvSpPr>
            <a:spLocks noGrp="1"/>
          </p:cNvSpPr>
          <p:nvPr>
            <p:ph sz="quarter" idx="13"/>
          </p:nvPr>
        </p:nvSpPr>
        <p:spPr/>
        <p:txBody>
          <a:bodyPr>
            <a:normAutofit fontScale="92500" lnSpcReduction="10000"/>
          </a:bodyPr>
          <a:lstStyle/>
          <a:p>
            <a:pPr algn="ctr">
              <a:lnSpc>
                <a:spcPct val="107000"/>
              </a:lnSpc>
              <a:spcAft>
                <a:spcPts val="800"/>
              </a:spcAft>
            </a:pPr>
            <a:r>
              <a:rPr lang="en-ZA" sz="4000" b="1" dirty="0">
                <a:latin typeface="Book Antiqua" panose="02040602050305030304" pitchFamily="18" charset="0"/>
                <a:ea typeface="Calibri" panose="020F0502020204030204" pitchFamily="34" charset="0"/>
                <a:cs typeface="Times New Roman" panose="02020603050405020304" pitchFamily="18" charset="0"/>
              </a:rPr>
              <a:t>OUR CHILDREN.</a:t>
            </a:r>
            <a:endParaRPr lang="en-ZA" sz="1200" dirty="0">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800"/>
              </a:spcAft>
            </a:pPr>
            <a:r>
              <a:rPr lang="en-ZA" sz="4000" b="1" dirty="0">
                <a:latin typeface="Book Antiqua" panose="02040602050305030304" pitchFamily="18" charset="0"/>
                <a:ea typeface="Calibri" panose="020F0502020204030204" pitchFamily="34" charset="0"/>
                <a:cs typeface="Times New Roman" panose="02020603050405020304" pitchFamily="18" charset="0"/>
              </a:rPr>
              <a:t>OUR COMMUNITIES.</a:t>
            </a:r>
            <a:endParaRPr lang="en-ZA" sz="1200" dirty="0">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800"/>
              </a:spcAft>
            </a:pPr>
            <a:r>
              <a:rPr lang="en-ZA" sz="4000" b="1" dirty="0">
                <a:latin typeface="Book Antiqua" panose="02040602050305030304" pitchFamily="18" charset="0"/>
                <a:ea typeface="Calibri" panose="020F0502020204030204" pitchFamily="34" charset="0"/>
                <a:cs typeface="Times New Roman" panose="02020603050405020304" pitchFamily="18" charset="0"/>
              </a:rPr>
              <a:t>OUR FUTURE.</a:t>
            </a:r>
            <a:endParaRPr lang="en-ZA" sz="1200" dirty="0">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800"/>
              </a:spcAft>
            </a:pPr>
            <a:r>
              <a:rPr lang="en-ZA" sz="2800" b="1" dirty="0">
                <a:latin typeface="Book Antiqua" panose="02040602050305030304" pitchFamily="18" charset="0"/>
                <a:ea typeface="Calibri" panose="020F0502020204030204" pitchFamily="34" charset="0"/>
                <a:cs typeface="Times New Roman" panose="02020603050405020304" pitchFamily="18" charset="0"/>
              </a:rPr>
              <a:t> </a:t>
            </a:r>
            <a:r>
              <a:rPr lang="en-ZA" b="1" dirty="0">
                <a:latin typeface="Book Antiqua" panose="02040602050305030304" pitchFamily="18" charset="0"/>
                <a:ea typeface="Calibri" panose="020F0502020204030204" pitchFamily="34" charset="0"/>
                <a:cs typeface="Times New Roman" panose="02020603050405020304" pitchFamily="18" charset="0"/>
              </a:rPr>
              <a:t> </a:t>
            </a:r>
            <a:endParaRPr lang="en-ZA" sz="1200" dirty="0">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800"/>
              </a:spcAft>
            </a:pPr>
            <a:r>
              <a:rPr lang="en-ZA" b="1" dirty="0">
                <a:latin typeface="Book Antiqua" panose="02040602050305030304" pitchFamily="18" charset="0"/>
                <a:ea typeface="Calibri" panose="020F0502020204030204" pitchFamily="34" charset="0"/>
                <a:cs typeface="Times New Roman" panose="02020603050405020304" pitchFamily="18" charset="0"/>
              </a:rPr>
              <a:t>WE ALL BENEFIT WHEN WE SUPPORT CHILDREN ACROSS ALL BORDERS.</a:t>
            </a:r>
            <a:endParaRPr lang="en-ZA" sz="1200" dirty="0">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800"/>
              </a:spcAft>
            </a:pPr>
            <a:endParaRPr lang="en-ZA" sz="1200" dirty="0">
              <a:latin typeface="Calibri" panose="020F0502020204030204" pitchFamily="34" charset="0"/>
              <a:ea typeface="Calibri" panose="020F0502020204030204" pitchFamily="34" charset="0"/>
              <a:cs typeface="Times New Roman" panose="02020603050405020304" pitchFamily="18" charset="0"/>
            </a:endParaRPr>
          </a:p>
          <a:p>
            <a:endParaRPr lang="en-ZA" dirty="0"/>
          </a:p>
        </p:txBody>
      </p:sp>
    </p:spTree>
    <p:extLst>
      <p:ext uri="{BB962C8B-B14F-4D97-AF65-F5344CB8AC3E}">
        <p14:creationId xmlns:p14="http://schemas.microsoft.com/office/powerpoint/2010/main" val="37940863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330298" y="1310915"/>
            <a:ext cx="7601492" cy="5070356"/>
          </a:xfrm>
          <a:prstGeom prst="rect">
            <a:avLst/>
          </a:prstGeom>
        </p:spPr>
      </p:pic>
    </p:spTree>
    <p:extLst>
      <p:ext uri="{BB962C8B-B14F-4D97-AF65-F5344CB8AC3E}">
        <p14:creationId xmlns:p14="http://schemas.microsoft.com/office/powerpoint/2010/main" val="42523596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INTRODUCTION OF DOCUMENTS</a:t>
            </a:r>
            <a:endParaRPr lang="en-ZA" dirty="0"/>
          </a:p>
        </p:txBody>
      </p:sp>
      <p:sp>
        <p:nvSpPr>
          <p:cNvPr id="3" name="Content Placeholder 2"/>
          <p:cNvSpPr>
            <a:spLocks noGrp="1"/>
          </p:cNvSpPr>
          <p:nvPr>
            <p:ph sz="quarter" idx="13"/>
          </p:nvPr>
        </p:nvSpPr>
        <p:spPr/>
        <p:txBody>
          <a:bodyPr>
            <a:normAutofit fontScale="92500" lnSpcReduction="10000"/>
          </a:bodyPr>
          <a:lstStyle/>
          <a:p>
            <a:r>
              <a:rPr lang="en-GB" sz="3200" dirty="0"/>
              <a:t>Increase in mobility of families across the world arising out of better opportunities in other parts of the world and the vilagisation of the world</a:t>
            </a:r>
            <a:r>
              <a:rPr lang="en-GB" sz="3200" dirty="0" smtClean="0"/>
              <a:t>.</a:t>
            </a:r>
          </a:p>
          <a:p>
            <a:endParaRPr lang="en-GB" sz="3200" dirty="0"/>
          </a:p>
          <a:p>
            <a:r>
              <a:rPr lang="en-GB" sz="3200" dirty="0"/>
              <a:t>“portability” of these agreements across borders, thus adaptable to the increasing mobility of families. </a:t>
            </a:r>
            <a:endParaRPr lang="en-ZA" sz="3200" dirty="0"/>
          </a:p>
        </p:txBody>
      </p:sp>
    </p:spTree>
    <p:extLst>
      <p:ext uri="{BB962C8B-B14F-4D97-AF65-F5344CB8AC3E}">
        <p14:creationId xmlns:p14="http://schemas.microsoft.com/office/powerpoint/2010/main" val="29301211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INTRODUCTION OF DOCUMENTS</a:t>
            </a:r>
            <a:endParaRPr lang="en-ZA" dirty="0"/>
          </a:p>
        </p:txBody>
      </p:sp>
      <p:sp>
        <p:nvSpPr>
          <p:cNvPr id="3" name="Content Placeholder 2"/>
          <p:cNvSpPr>
            <a:spLocks noGrp="1"/>
          </p:cNvSpPr>
          <p:nvPr>
            <p:ph sz="quarter" idx="13"/>
          </p:nvPr>
        </p:nvSpPr>
        <p:spPr/>
        <p:txBody>
          <a:bodyPr>
            <a:noAutofit/>
          </a:bodyPr>
          <a:lstStyle/>
          <a:p>
            <a:r>
              <a:rPr lang="en-GB" sz="2800" dirty="0"/>
              <a:t>The establishment of </a:t>
            </a:r>
            <a:r>
              <a:rPr lang="en-GB" sz="2800" dirty="0" smtClean="0"/>
              <a:t>“Experts</a:t>
            </a:r>
            <a:r>
              <a:rPr lang="en-GB" sz="2800" dirty="0"/>
              <a:t>’ Group to carry out further exploratory research on cross border recognition and enforcement of agreements reached in the course of international child disputes, including those reached through mediation, taking into account the implementation and use of the 1996 Convention</a:t>
            </a:r>
            <a:r>
              <a:rPr lang="en-GB" sz="2400" dirty="0"/>
              <a:t>. </a:t>
            </a:r>
            <a:endParaRPr lang="en-ZA" sz="2400" dirty="0"/>
          </a:p>
        </p:txBody>
      </p:sp>
    </p:spTree>
    <p:extLst>
      <p:ext uri="{BB962C8B-B14F-4D97-AF65-F5344CB8AC3E}">
        <p14:creationId xmlns:p14="http://schemas.microsoft.com/office/powerpoint/2010/main" val="6519346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INTRODUCTION OF DOCUMENTS</a:t>
            </a:r>
            <a:endParaRPr lang="en-ZA" dirty="0"/>
          </a:p>
        </p:txBody>
      </p:sp>
      <p:sp>
        <p:nvSpPr>
          <p:cNvPr id="3" name="Content Placeholder 2"/>
          <p:cNvSpPr>
            <a:spLocks noGrp="1"/>
          </p:cNvSpPr>
          <p:nvPr>
            <p:ph sz="quarter" idx="13"/>
          </p:nvPr>
        </p:nvSpPr>
        <p:spPr/>
        <p:txBody>
          <a:bodyPr>
            <a:normAutofit lnSpcReduction="10000"/>
          </a:bodyPr>
          <a:lstStyle/>
          <a:p>
            <a:r>
              <a:rPr lang="en-GB" sz="2800" dirty="0"/>
              <a:t>Such work shall comprise the identification of the nature and extent of the legal and practical problems, including jurisdictional issues, in connection with the cross-border recognition and enforcement of agreements reached in the course of international child disputes and the evaluation of the benefit of a new instrument, whether binding or non-binding, in this area”.</a:t>
            </a:r>
          </a:p>
          <a:p>
            <a:endParaRPr lang="en-ZA" dirty="0"/>
          </a:p>
        </p:txBody>
      </p:sp>
    </p:spTree>
    <p:extLst>
      <p:ext uri="{BB962C8B-B14F-4D97-AF65-F5344CB8AC3E}">
        <p14:creationId xmlns:p14="http://schemas.microsoft.com/office/powerpoint/2010/main" val="19197786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2587" y="0"/>
            <a:ext cx="10364451" cy="1596177"/>
          </a:xfrm>
        </p:spPr>
        <p:txBody>
          <a:bodyPr/>
          <a:lstStyle/>
          <a:p>
            <a:r>
              <a:rPr lang="en-ZA" dirty="0" smtClean="0"/>
              <a:t>INTRODUCTION OF THE DOCUMENTS</a:t>
            </a:r>
            <a:endParaRPr lang="en-ZA" dirty="0"/>
          </a:p>
        </p:txBody>
      </p:sp>
      <p:pic>
        <p:nvPicPr>
          <p:cNvPr id="7" name="Content Placeholder 6"/>
          <p:cNvPicPr>
            <a:picLocks noGrp="1" noChangeAspect="1"/>
          </p:cNvPicPr>
          <p:nvPr>
            <p:ph sz="quarter" idx="13"/>
          </p:nvPr>
        </p:nvPicPr>
        <p:blipFill>
          <a:blip r:embed="rId2"/>
          <a:stretch>
            <a:fillRect/>
          </a:stretch>
        </p:blipFill>
        <p:spPr>
          <a:xfrm>
            <a:off x="1082587" y="2138290"/>
            <a:ext cx="9510385" cy="4515728"/>
          </a:xfrm>
          <a:prstGeom prst="rect">
            <a:avLst/>
          </a:prstGeom>
        </p:spPr>
      </p:pic>
    </p:spTree>
    <p:extLst>
      <p:ext uri="{BB962C8B-B14F-4D97-AF65-F5344CB8AC3E}">
        <p14:creationId xmlns:p14="http://schemas.microsoft.com/office/powerpoint/2010/main" val="13313982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INTRODUCTION OF DOCUMENTS</a:t>
            </a:r>
            <a:endParaRPr lang="en-ZA" dirty="0"/>
          </a:p>
        </p:txBody>
      </p:sp>
      <p:sp>
        <p:nvSpPr>
          <p:cNvPr id="3" name="Content Placeholder 2"/>
          <p:cNvSpPr>
            <a:spLocks noGrp="1"/>
          </p:cNvSpPr>
          <p:nvPr>
            <p:ph sz="quarter" idx="13"/>
          </p:nvPr>
        </p:nvSpPr>
        <p:spPr/>
        <p:txBody>
          <a:bodyPr>
            <a:noAutofit/>
          </a:bodyPr>
          <a:lstStyle/>
          <a:p>
            <a:r>
              <a:rPr lang="en-GB" sz="2800" dirty="0"/>
              <a:t>The Guide makes provision for family agreements concluded in the context of</a:t>
            </a:r>
          </a:p>
          <a:p>
            <a:pPr marL="0" indent="0">
              <a:buNone/>
            </a:pPr>
            <a:r>
              <a:rPr lang="en-GB" sz="2800" dirty="0" smtClean="0"/>
              <a:t>    i) International </a:t>
            </a:r>
            <a:r>
              <a:rPr lang="en-GB" sz="2800" dirty="0"/>
              <a:t>child abduction;</a:t>
            </a:r>
          </a:p>
          <a:p>
            <a:pPr marL="0" indent="0">
              <a:buNone/>
            </a:pPr>
            <a:r>
              <a:rPr lang="en-GB" sz="2800" dirty="0" smtClean="0"/>
              <a:t>    ii) Mutually </a:t>
            </a:r>
            <a:r>
              <a:rPr lang="en-GB" sz="2800" dirty="0"/>
              <a:t>agreed </a:t>
            </a:r>
            <a:r>
              <a:rPr lang="en-GB" sz="2800" dirty="0" smtClean="0"/>
              <a:t>return;</a:t>
            </a:r>
          </a:p>
          <a:p>
            <a:pPr marL="0" indent="0">
              <a:buNone/>
            </a:pPr>
            <a:r>
              <a:rPr lang="en-GB" sz="2800" dirty="0" smtClean="0"/>
              <a:t>    iii) Mutually agreed non-return;</a:t>
            </a:r>
          </a:p>
          <a:p>
            <a:pPr marL="0" indent="0">
              <a:buNone/>
            </a:pPr>
            <a:r>
              <a:rPr lang="en-GB" sz="2800" dirty="0" smtClean="0"/>
              <a:t>     </a:t>
            </a:r>
            <a:endParaRPr lang="en-ZA" sz="2800" dirty="0"/>
          </a:p>
        </p:txBody>
      </p:sp>
    </p:spTree>
    <p:extLst>
      <p:ext uri="{BB962C8B-B14F-4D97-AF65-F5344CB8AC3E}">
        <p14:creationId xmlns:p14="http://schemas.microsoft.com/office/powerpoint/2010/main" val="10403525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INTRODUCTION OF DOCUMENTS</a:t>
            </a:r>
            <a:endParaRPr lang="en-ZA" dirty="0"/>
          </a:p>
        </p:txBody>
      </p:sp>
      <p:sp>
        <p:nvSpPr>
          <p:cNvPr id="3" name="Content Placeholder 2"/>
          <p:cNvSpPr>
            <a:spLocks noGrp="1"/>
          </p:cNvSpPr>
          <p:nvPr>
            <p:ph sz="quarter" idx="13"/>
          </p:nvPr>
        </p:nvSpPr>
        <p:spPr/>
        <p:txBody>
          <a:bodyPr>
            <a:normAutofit lnSpcReduction="10000"/>
          </a:bodyPr>
          <a:lstStyle/>
          <a:p>
            <a:pPr marL="0" lvl="0" indent="0">
              <a:buClr>
                <a:prstClr val="black"/>
              </a:buClr>
              <a:buNone/>
            </a:pPr>
            <a:r>
              <a:rPr lang="en-GB" dirty="0">
                <a:solidFill>
                  <a:prstClr val="black"/>
                </a:solidFill>
              </a:rPr>
              <a:t> </a:t>
            </a:r>
            <a:r>
              <a:rPr lang="en-GB" sz="2400" dirty="0">
                <a:solidFill>
                  <a:prstClr val="black"/>
                </a:solidFill>
              </a:rPr>
              <a:t>iv) International relocation;</a:t>
            </a:r>
          </a:p>
          <a:p>
            <a:pPr marL="0" lvl="0" indent="0">
              <a:buClr>
                <a:prstClr val="black"/>
              </a:buClr>
              <a:buNone/>
            </a:pPr>
            <a:r>
              <a:rPr lang="en-GB" sz="2400" dirty="0" smtClean="0">
                <a:solidFill>
                  <a:prstClr val="black"/>
                </a:solidFill>
              </a:rPr>
              <a:t>v</a:t>
            </a:r>
            <a:r>
              <a:rPr lang="en-GB" sz="2400" dirty="0">
                <a:solidFill>
                  <a:prstClr val="black"/>
                </a:solidFill>
              </a:rPr>
              <a:t>) Cross border agreements which go beyond 1996 and 2007 Conventions;</a:t>
            </a:r>
          </a:p>
          <a:p>
            <a:pPr marL="0" lvl="0" indent="0">
              <a:buClr>
                <a:prstClr val="black"/>
              </a:buClr>
              <a:buNone/>
            </a:pPr>
            <a:r>
              <a:rPr lang="en-GB" sz="2400" dirty="0" smtClean="0">
                <a:solidFill>
                  <a:prstClr val="black"/>
                </a:solidFill>
              </a:rPr>
              <a:t>vi</a:t>
            </a:r>
            <a:r>
              <a:rPr lang="en-GB" sz="2400" dirty="0">
                <a:solidFill>
                  <a:prstClr val="black"/>
                </a:solidFill>
              </a:rPr>
              <a:t>) Highlights the role and [significance] of ‘party autonomy’ in the recognition of such family agreements.; and</a:t>
            </a:r>
          </a:p>
          <a:p>
            <a:pPr marL="0" lvl="0" indent="0">
              <a:buClr>
                <a:prstClr val="black"/>
              </a:buClr>
              <a:buNone/>
            </a:pPr>
            <a:r>
              <a:rPr lang="en-GB" sz="2400" dirty="0" smtClean="0">
                <a:solidFill>
                  <a:prstClr val="black"/>
                </a:solidFill>
              </a:rPr>
              <a:t>vii</a:t>
            </a:r>
            <a:r>
              <a:rPr lang="en-GB" sz="2400" dirty="0">
                <a:solidFill>
                  <a:prstClr val="black"/>
                </a:solidFill>
              </a:rPr>
              <a:t>) Recognition of  foreign judgments and other orders/decisions parties have agreed upon</a:t>
            </a:r>
          </a:p>
        </p:txBody>
      </p:sp>
    </p:spTree>
    <p:extLst>
      <p:ext uri="{BB962C8B-B14F-4D97-AF65-F5344CB8AC3E}">
        <p14:creationId xmlns:p14="http://schemas.microsoft.com/office/powerpoint/2010/main" val="34411486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125415" y="1996315"/>
            <a:ext cx="8623496" cy="4249740"/>
          </a:xfrm>
          <a:prstGeom prst="rect">
            <a:avLst/>
          </a:prstGeom>
        </p:spPr>
      </p:pic>
    </p:spTree>
    <p:extLst>
      <p:ext uri="{BB962C8B-B14F-4D97-AF65-F5344CB8AC3E}">
        <p14:creationId xmlns:p14="http://schemas.microsoft.com/office/powerpoint/2010/main" val="1131109674"/>
      </p:ext>
    </p:extLst>
  </p:cSld>
  <p:clrMapOvr>
    <a:masterClrMapping/>
  </p:clrMapOvr>
</p:sld>
</file>

<file path=ppt/theme/theme1.xml><?xml version="1.0" encoding="utf-8"?>
<a:theme xmlns:a="http://schemas.openxmlformats.org/drawingml/2006/main" name="Droplet">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A633B6A3-9E7F-4C10-9C98-2517A313436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TM04033925[[fn=Droplet]]</Template>
  <TotalTime>50</TotalTime>
  <Words>278</Words>
  <Application>Microsoft Office PowerPoint</Application>
  <PresentationFormat>Widescreen</PresentationFormat>
  <Paragraphs>29</Paragraphs>
  <Slides>10</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vt:lpstr>
      <vt:lpstr>Book Antiqua</vt:lpstr>
      <vt:lpstr>Calibri</vt:lpstr>
      <vt:lpstr>Times New Roman</vt:lpstr>
      <vt:lpstr>Tw Cen MT</vt:lpstr>
      <vt:lpstr>Droplet</vt:lpstr>
      <vt:lpstr>JUDGE B C MOCUMIE</vt:lpstr>
      <vt:lpstr>PowerPoint Presentation</vt:lpstr>
      <vt:lpstr>INTRODUCTION OF DOCUMENTS</vt:lpstr>
      <vt:lpstr>INTRODUCTION OF DOCUMENTS</vt:lpstr>
      <vt:lpstr>INTRODUCTION OF DOCUMENTS</vt:lpstr>
      <vt:lpstr>INTRODUCTION OF THE DOCUMENTS</vt:lpstr>
      <vt:lpstr>INTRODUCTION OF DOCUMENTS</vt:lpstr>
      <vt:lpstr>INTRODUCTION OF DOCUMENTS</vt:lpstr>
      <vt:lpstr>PowerPoint Presentation</vt:lpstr>
      <vt:lpstr>INTRODUCTION TO DOCUMENTS</vt:lpstr>
    </vt:vector>
  </TitlesOfParts>
  <Company>Hewlett-Packard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JUDGE B C MOCUMIE</dc:title>
  <dc:creator>Judge-Connie Mocumie</dc:creator>
  <cp:lastModifiedBy>Judge-Connie Mocumie</cp:lastModifiedBy>
  <cp:revision>6</cp:revision>
  <dcterms:created xsi:type="dcterms:W3CDTF">2019-04-03T05:09:44Z</dcterms:created>
  <dcterms:modified xsi:type="dcterms:W3CDTF">2019-04-03T07:13:42Z</dcterms:modified>
</cp:coreProperties>
</file>