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B4927-BFAD-4BE5-B0A8-AF9EC3D627E4}" type="datetimeFigureOut">
              <a:rPr lang="en-GB" smtClean="0"/>
              <a:t>31/01/2019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FA7DD-2B9D-4DC5-9432-82403B48E1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693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0AA6A9-83AE-4864-8FF7-B1867114E4C0}" type="slidenum">
              <a:rPr lang="en-GB" altLang="en-US"/>
              <a:pPr/>
              <a:t>22</a:t>
            </a:fld>
            <a:endParaRPr lang="en-GB" altLang="en-US"/>
          </a:p>
        </p:txBody>
      </p:sp>
      <p:sp>
        <p:nvSpPr>
          <p:cNvPr id="61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17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Withers London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380" y="700024"/>
            <a:ext cx="8009549" cy="1144800"/>
          </a:xfrm>
        </p:spPr>
        <p:txBody>
          <a:bodyPr anchor="ctr" anchorCtr="0">
            <a:normAutofit/>
          </a:bodyPr>
          <a:lstStyle>
            <a:lvl1pPr algn="l">
              <a:defRPr lang="en-US" sz="36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380" y="2539896"/>
            <a:ext cx="8009549" cy="1753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200">
                <a:solidFill>
                  <a:srgbClr val="5F5F5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8750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ithers London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8000" indent="-288000">
              <a:lnSpc>
                <a:spcPct val="130000"/>
              </a:lnSpc>
              <a:spcBef>
                <a:spcPts val="576"/>
              </a:spcBef>
              <a:buClr>
                <a:schemeClr val="accent6"/>
              </a:buClr>
              <a:defRPr sz="2400"/>
            </a:lvl1pPr>
            <a:lvl2pPr marL="756000" indent="-277200">
              <a:lnSpc>
                <a:spcPct val="130000"/>
              </a:lnSpc>
              <a:spcBef>
                <a:spcPts val="210"/>
              </a:spcBef>
              <a:buFont typeface="Arial" panose="020B0604020202020204" pitchFamily="34" charset="0"/>
              <a:buChar char="•"/>
              <a:defRPr sz="2200"/>
            </a:lvl2pPr>
            <a:lvl3pPr marL="1173600">
              <a:lnSpc>
                <a:spcPct val="130000"/>
              </a:lnSpc>
              <a:buClr>
                <a:schemeClr val="accent6"/>
              </a:buClr>
              <a:defRPr sz="2000"/>
            </a:lvl3pPr>
            <a:lvl4pPr marL="1627200" indent="-259200">
              <a:lnSpc>
                <a:spcPct val="130000"/>
              </a:lnSpc>
              <a:buFont typeface="Arial" panose="020B0604020202020204" pitchFamily="34" charset="0"/>
              <a:buChar char="•"/>
              <a:defRPr/>
            </a:lvl4pPr>
            <a:lvl5pPr marL="2098800" indent="-228600">
              <a:lnSpc>
                <a:spcPct val="130000"/>
              </a:lnSpc>
              <a:spcBef>
                <a:spcPts val="384"/>
              </a:spcBef>
              <a:buClr>
                <a:schemeClr val="accent6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0029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Withers London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43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Withers London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6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8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596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ithers London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935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Withers London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992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Withers London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556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Withers London 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3898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Withers London 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4" name="Date Placeholder 6"/>
          <p:cNvSpPr>
            <a:spLocks noGrp="1"/>
          </p:cNvSpPr>
          <p:nvPr>
            <p:ph type="dt" sz="half" idx="10"/>
          </p:nvPr>
        </p:nvSpPr>
        <p:spPr>
          <a:xfrm>
            <a:off x="48876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88120" y="6573320"/>
            <a:ext cx="2057400" cy="288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49494"/>
                </a:solidFill>
              </a:defRPr>
            </a:lvl1pPr>
          </a:lstStyle>
          <a:p>
            <a:fld id="{745C4C16-B6A9-4FA7-A00C-BF2C1ACE0BE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" name="Picture 9" descr="withersworldwide power 8.1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349702"/>
            <a:ext cx="23399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998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8B4C8"/>
            </a:gs>
            <a:gs pos="100000">
              <a:schemeClr val="bg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792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3816"/>
            <a:ext cx="8229600" cy="34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endParaRPr lang="en-US" dirty="0" smtClean="0"/>
          </a:p>
        </p:txBody>
      </p:sp>
      <p:sp>
        <p:nvSpPr>
          <p:cNvPr id="7" name="Line 1147"/>
          <p:cNvSpPr>
            <a:spLocks noChangeShapeType="1"/>
          </p:cNvSpPr>
          <p:nvPr/>
        </p:nvSpPr>
        <p:spPr bwMode="auto">
          <a:xfrm>
            <a:off x="0" y="236539"/>
            <a:ext cx="9144000" cy="14654"/>
          </a:xfrm>
          <a:prstGeom prst="line">
            <a:avLst/>
          </a:prstGeom>
          <a:noFill/>
          <a:ln w="28575">
            <a:solidFill>
              <a:srgbClr val="D0DAF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Line 1148"/>
          <p:cNvSpPr>
            <a:spLocks noChangeShapeType="1"/>
          </p:cNvSpPr>
          <p:nvPr/>
        </p:nvSpPr>
        <p:spPr bwMode="auto">
          <a:xfrm>
            <a:off x="0" y="303214"/>
            <a:ext cx="9144000" cy="14654"/>
          </a:xfrm>
          <a:prstGeom prst="line">
            <a:avLst/>
          </a:prstGeom>
          <a:noFill/>
          <a:ln w="28575">
            <a:solidFill>
              <a:srgbClr val="33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2"/>
          </p:nvPr>
        </p:nvSpPr>
        <p:spPr>
          <a:xfrm>
            <a:off x="744796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rgbClr val="949494"/>
                </a:solidFill>
              </a:defRPr>
            </a:lvl1pPr>
          </a:lstStyle>
          <a:p>
            <a:fld id="{11D3EB62-6B62-4F22-8C13-E80BE79D6215}" type="datetime1">
              <a:rPr lang="en-GB" smtClean="0"/>
              <a:pPr/>
              <a:t>31/01/2019</a:t>
            </a:fld>
            <a:endParaRPr lang="en-GB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756344" y="6573320"/>
            <a:ext cx="2057400" cy="28800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rgbClr val="949494"/>
                </a:solidFill>
              </a:defRPr>
            </a:lvl1pPr>
          </a:lstStyle>
          <a:p>
            <a:pPr algn="r"/>
            <a:fld id="{745C4C16-B6A9-4FA7-A00C-BF2C1ACE0BEA}" type="slidenum">
              <a:rPr lang="en-GB" smtClean="0"/>
              <a:pPr algn="r"/>
              <a:t>‹#›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67544" y="6277845"/>
            <a:ext cx="560354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lnSpc>
                <a:spcPct val="120000"/>
              </a:lnSpc>
              <a:defRPr/>
            </a:pP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London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Cambridge</a:t>
            </a:r>
            <a:r>
              <a:rPr lang="en-GB" sz="800" baseline="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Geneva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Milan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Padua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Melbourne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Sydney</a:t>
            </a:r>
            <a:r>
              <a:rPr lang="en-GB" altLang="en-US" sz="800" dirty="0" smtClean="0">
                <a:solidFill>
                  <a:srgbClr val="CC6600"/>
                </a:solidFill>
              </a:rPr>
              <a:t> 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</a:t>
            </a:r>
            <a:r>
              <a:rPr lang="en-GB" sz="800" spc="-5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Hong Kong </a:t>
            </a:r>
            <a:r>
              <a:rPr lang="en-GB" altLang="en-US" sz="800" dirty="0" smtClean="0">
                <a:solidFill>
                  <a:srgbClr val="CC6600"/>
                </a:solidFill>
              </a:rPr>
              <a:t>l </a:t>
            </a:r>
            <a:r>
              <a:rPr lang="en-GB" sz="800" spc="-5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Singapore </a:t>
            </a:r>
            <a:r>
              <a:rPr lang="en-GB" altLang="en-US" sz="800" dirty="0" smtClean="0">
                <a:solidFill>
                  <a:srgbClr val="CC6600"/>
                </a:solidFill>
              </a:rPr>
              <a:t>l </a:t>
            </a:r>
            <a:r>
              <a:rPr lang="en-GB" sz="800" spc="-5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Tokyo</a:t>
            </a:r>
            <a:endParaRPr lang="en-GB" sz="800" dirty="0" smtClean="0">
              <a:solidFill>
                <a:schemeClr val="tx1"/>
              </a:solidFill>
              <a:effectLst/>
              <a:latin typeface="ZapfHumanist601BT-Demi"/>
              <a:ea typeface="MS Mincho" panose="02020609040205080304" pitchFamily="49" charset="-128"/>
              <a:cs typeface="ZapfHumanist601BT-Demi"/>
            </a:endParaRPr>
          </a:p>
          <a:p>
            <a:pPr fontAlgn="ctr">
              <a:lnSpc>
                <a:spcPct val="120000"/>
              </a:lnSpc>
              <a:defRPr/>
            </a:pP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New</a:t>
            </a:r>
            <a:r>
              <a:rPr lang="en-GB" sz="800" baseline="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York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New Haven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Greenwich</a:t>
            </a:r>
            <a:r>
              <a:rPr lang="en-GB" altLang="en-US" sz="800" dirty="0" smtClean="0">
                <a:solidFill>
                  <a:srgbClr val="CC6600"/>
                </a:solidFill>
              </a:rPr>
              <a:t> 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Los Angeles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Rancho Santa Fe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baseline="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San Diego</a:t>
            </a:r>
            <a:r>
              <a:rPr lang="en-GB" altLang="en-US" sz="800" dirty="0" smtClean="0">
                <a:solidFill>
                  <a:srgbClr val="CC6600"/>
                </a:solidFill>
              </a:rPr>
              <a:t> l</a:t>
            </a: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San Francisco </a:t>
            </a:r>
            <a:r>
              <a:rPr lang="en-GB" altLang="en-US" sz="800" dirty="0" smtClean="0">
                <a:solidFill>
                  <a:srgbClr val="CC6600"/>
                </a:solidFill>
              </a:rPr>
              <a:t>l</a:t>
            </a:r>
            <a:r>
              <a:rPr lang="en-GB" sz="800" spc="-5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British Virgin Islands </a:t>
            </a:r>
            <a:endParaRPr lang="en-GB" sz="800" spc="-5" baseline="0" dirty="0" smtClean="0">
              <a:solidFill>
                <a:schemeClr val="tx1"/>
              </a:solidFill>
              <a:effectLst/>
              <a:latin typeface="ZapfHumanist601BT-Demi"/>
              <a:ea typeface="MS Mincho" panose="02020609040205080304" pitchFamily="49" charset="-128"/>
              <a:cs typeface="ZapfHumanist601BT-Demi"/>
            </a:endParaRPr>
          </a:p>
          <a:p>
            <a:pPr marL="0" marR="0" indent="0" algn="l" defTabSz="914400" rtl="0" eaLnBrk="1" fontAlgn="ctr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dirty="0" smtClean="0">
                <a:solidFill>
                  <a:schemeClr val="tx1"/>
                </a:solidFill>
                <a:effectLst/>
                <a:latin typeface="ZapfHumanist601BT-Demi"/>
                <a:ea typeface="MS Mincho" panose="02020609040205080304" pitchFamily="49" charset="-128"/>
                <a:cs typeface="ZapfHumanist601BT-Demi"/>
              </a:rPr>
              <a:t> </a:t>
            </a:r>
            <a:endParaRPr lang="en-GB" sz="3600" dirty="0" smtClean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73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00" marR="0" indent="-288000" algn="l" defTabSz="914400" rtl="0" eaLnBrk="1" fontAlgn="auto" latinLnBrk="0" hangingPunct="1">
        <a:lnSpc>
          <a:spcPct val="130000"/>
        </a:lnSpc>
        <a:spcBef>
          <a:spcPts val="576"/>
        </a:spcBef>
        <a:spcAft>
          <a:spcPts val="0"/>
        </a:spcAft>
        <a:buClr>
          <a:schemeClr val="accent6"/>
        </a:buClr>
        <a:buSzTx/>
        <a:buFont typeface="Arial" panose="020B0604020202020204" pitchFamily="34" charset="0"/>
        <a:buChar char="•"/>
        <a:tabLst/>
        <a:defRPr lang="en-US" sz="2400" kern="1200" noProof="0" dirty="0" smtClean="0">
          <a:solidFill>
            <a:srgbClr val="292929"/>
          </a:solidFill>
          <a:latin typeface="+mn-lt"/>
          <a:ea typeface="+mn-ea"/>
          <a:cs typeface="+mn-cs"/>
        </a:defRPr>
      </a:lvl1pPr>
      <a:lvl2pPr marL="756000" marR="0" indent="-277200" algn="l" defTabSz="914400" rtl="0" eaLnBrk="1" fontAlgn="auto" latinLnBrk="0" hangingPunct="1">
        <a:lnSpc>
          <a:spcPct val="130000"/>
        </a:lnSpc>
        <a:spcBef>
          <a:spcPct val="20000"/>
        </a:spcBef>
        <a:spcAft>
          <a:spcPts val="0"/>
        </a:spcAft>
        <a:buClr>
          <a:srgbClr val="254B71"/>
        </a:buClr>
        <a:buSzTx/>
        <a:buFont typeface="Arial" panose="020B0604020202020204" pitchFamily="34" charset="0"/>
        <a:buChar char="•"/>
        <a:tabLst/>
        <a:defRPr lang="en-US" sz="2200" kern="1200" noProof="0" dirty="0" smtClean="0">
          <a:solidFill>
            <a:srgbClr val="254B71"/>
          </a:solidFill>
          <a:latin typeface="+mn-lt"/>
          <a:ea typeface="+mn-ea"/>
          <a:cs typeface="+mn-cs"/>
        </a:defRPr>
      </a:lvl2pPr>
      <a:lvl3pPr marL="1173600" marR="0" indent="-230400" algn="l" defTabSz="914400" rtl="0" eaLnBrk="1" fontAlgn="auto" latinLnBrk="0" hangingPunct="1">
        <a:lnSpc>
          <a:spcPct val="130000"/>
        </a:lnSpc>
        <a:spcBef>
          <a:spcPct val="20000"/>
        </a:spcBef>
        <a:spcAft>
          <a:spcPts val="0"/>
        </a:spcAft>
        <a:buClr>
          <a:schemeClr val="accent6"/>
        </a:buClr>
        <a:buSzTx/>
        <a:buFont typeface="Arial" panose="020B0604020202020204" pitchFamily="34" charset="0"/>
        <a:buChar char="•"/>
        <a:tabLst/>
        <a:defRPr lang="en-US" sz="2000" kern="1200" noProof="0" dirty="0" smtClean="0">
          <a:solidFill>
            <a:srgbClr val="080808"/>
          </a:solidFill>
          <a:latin typeface="+mn-lt"/>
          <a:ea typeface="+mn-ea"/>
          <a:cs typeface="+mn-cs"/>
        </a:defRPr>
      </a:lvl3pPr>
      <a:lvl4pPr marL="1627200" marR="0" indent="-259200" algn="l" defTabSz="914400" rtl="0" eaLnBrk="1" fontAlgn="auto" latinLnBrk="0" hangingPunct="1">
        <a:lnSpc>
          <a:spcPct val="13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lang="en-US" sz="2000" kern="1200" noProof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868400" marR="0" indent="0" algn="l" defTabSz="914400" rtl="0" eaLnBrk="1" fontAlgn="auto" latinLnBrk="0" hangingPunct="1">
        <a:lnSpc>
          <a:spcPct val="130000"/>
        </a:lnSpc>
        <a:spcBef>
          <a:spcPts val="384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lang="en-GB" sz="2000" kern="1200" noProof="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97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New Mediation Landscape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380" y="4228653"/>
            <a:ext cx="8009549" cy="1753200"/>
          </a:xfrm>
        </p:spPr>
        <p:txBody>
          <a:bodyPr/>
          <a:lstStyle/>
          <a:p>
            <a:r>
              <a:rPr lang="en-GB" dirty="0" smtClean="0"/>
              <a:t>Suzanne Kingston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21215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46136"/>
            <a:ext cx="8229600" cy="1143000"/>
          </a:xfrm>
        </p:spPr>
        <p:txBody>
          <a:bodyPr/>
          <a:lstStyle/>
          <a:p>
            <a:pPr algn="ctr"/>
            <a:r>
              <a:rPr lang="en-GB" dirty="0" smtClean="0"/>
              <a:t>Difficult cases – how to deal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340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Distinguishing high </a:t>
            </a:r>
            <a:r>
              <a:rPr lang="en-GB" dirty="0" smtClean="0"/>
              <a:t>conflict from </a:t>
            </a:r>
            <a:r>
              <a:rPr lang="en-GB" dirty="0"/>
              <a:t>impasse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High conflict invariably includes impasse</a:t>
            </a:r>
          </a:p>
          <a:p>
            <a:r>
              <a:rPr lang="en-GB" dirty="0"/>
              <a:t>But impasse does not invariably mean high conflict</a:t>
            </a:r>
          </a:p>
          <a:p>
            <a:r>
              <a:rPr lang="en-GB" dirty="0"/>
              <a:t>Reasons for impasse may include – </a:t>
            </a:r>
          </a:p>
          <a:p>
            <a:pPr lvl="1"/>
            <a:r>
              <a:rPr lang="en-GB" dirty="0"/>
              <a:t>Different views on entitlement and outcome</a:t>
            </a:r>
          </a:p>
          <a:p>
            <a:pPr lvl="1"/>
            <a:r>
              <a:rPr lang="en-GB" dirty="0"/>
              <a:t>Commercial imperatives</a:t>
            </a:r>
          </a:p>
          <a:p>
            <a:pPr lvl="1"/>
            <a:r>
              <a:rPr lang="en-GB" dirty="0"/>
              <a:t>Fundamental non-negotiable issues or values</a:t>
            </a:r>
          </a:p>
          <a:p>
            <a:pPr lvl="1"/>
            <a:r>
              <a:rPr lang="en-GB" dirty="0"/>
              <a:t>Perceptions of fairness and justice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670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Distinguishing high </a:t>
            </a:r>
            <a:r>
              <a:rPr lang="en-GB" dirty="0" smtClean="0"/>
              <a:t>conflict from </a:t>
            </a:r>
            <a:r>
              <a:rPr lang="en-GB" dirty="0"/>
              <a:t>strong emotions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Strong emotions are normal human reactions</a:t>
            </a:r>
          </a:p>
          <a:p>
            <a:r>
              <a:rPr lang="en-GB" dirty="0"/>
              <a:t>They are both a cause and a result of conflict</a:t>
            </a:r>
          </a:p>
          <a:p>
            <a:r>
              <a:rPr lang="en-GB" dirty="0"/>
              <a:t>Anger, fear, anxiety, panic &amp; stress activate parts of the brain that inhibit rational thought </a:t>
            </a:r>
            <a:r>
              <a:rPr lang="en-GB" dirty="0" smtClean="0"/>
              <a:t>by</a:t>
            </a:r>
          </a:p>
          <a:p>
            <a:pPr lvl="1"/>
            <a:r>
              <a:rPr lang="en-GB" dirty="0" smtClean="0"/>
              <a:t>inhibiting </a:t>
            </a:r>
            <a:r>
              <a:rPr lang="en-GB" dirty="0"/>
              <a:t>the frontal “rational” part of the </a:t>
            </a:r>
            <a:r>
              <a:rPr lang="en-GB" dirty="0" smtClean="0"/>
              <a:t>brain</a:t>
            </a:r>
          </a:p>
          <a:p>
            <a:pPr lvl="1"/>
            <a:r>
              <a:rPr lang="en-GB" dirty="0" smtClean="0"/>
              <a:t>shifting </a:t>
            </a:r>
            <a:r>
              <a:rPr lang="en-GB" dirty="0"/>
              <a:t>the brain from left to right hemisphere</a:t>
            </a:r>
          </a:p>
          <a:p>
            <a:pPr lvl="1"/>
            <a:r>
              <a:rPr lang="en-GB" dirty="0" smtClean="0"/>
              <a:t>generating </a:t>
            </a:r>
            <a:r>
              <a:rPr lang="en-GB" dirty="0"/>
              <a:t>adrenaline and cortisol into the system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9026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with high conflict parties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When working with high conflict parties, mediators and other professionals need to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Understand the issues faced in those </a:t>
            </a:r>
            <a:r>
              <a:rPr lang="en-GB" dirty="0" smtClean="0"/>
              <a:t>cases</a:t>
            </a:r>
            <a:endParaRPr lang="en-GB" dirty="0"/>
          </a:p>
          <a:p>
            <a:pPr lvl="1"/>
            <a:r>
              <a:rPr lang="en-GB" dirty="0"/>
              <a:t>Adopt special practice strategies: usual strategies are not likely to be effective, may be </a:t>
            </a:r>
            <a:r>
              <a:rPr lang="en-GB" dirty="0" smtClean="0"/>
              <a:t>counter-productive</a:t>
            </a:r>
            <a:endParaRPr lang="en-GB" dirty="0"/>
          </a:p>
          <a:p>
            <a:pPr lvl="1"/>
            <a:r>
              <a:rPr lang="en-GB" dirty="0"/>
              <a:t>Watch their own reactions with care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431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conflict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Identify/understand high conflict dynamic</a:t>
            </a:r>
          </a:p>
          <a:p>
            <a:pPr lvl="1"/>
            <a:r>
              <a:rPr lang="en-GB" dirty="0"/>
              <a:t>Special strategies may be needed : usual ones may not work and may be counter-productive</a:t>
            </a:r>
          </a:p>
          <a:p>
            <a:pPr lvl="1"/>
            <a:r>
              <a:rPr lang="en-GB" dirty="0"/>
              <a:t>Guard against “labelling” complex situations</a:t>
            </a:r>
          </a:p>
          <a:p>
            <a:pPr lvl="1"/>
            <a:r>
              <a:rPr lang="en-GB" dirty="0"/>
              <a:t>Insights may assist with a “working hypothesis” (but don’t marry your hypothesis)</a:t>
            </a:r>
          </a:p>
          <a:p>
            <a:pPr lvl="1"/>
            <a:r>
              <a:rPr lang="en-GB" dirty="0"/>
              <a:t>Sharing insights will be counter-productive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41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Some strategies are the same as usual</a:t>
            </a:r>
          </a:p>
          <a:p>
            <a:pPr lvl="1"/>
            <a:r>
              <a:rPr lang="en-GB" dirty="0"/>
              <a:t>Empathy with both parties is vital</a:t>
            </a:r>
          </a:p>
          <a:p>
            <a:pPr lvl="1"/>
            <a:r>
              <a:rPr lang="en-GB" dirty="0"/>
              <a:t>Maintain focus on settlement possibilities</a:t>
            </a:r>
          </a:p>
          <a:p>
            <a:pPr lvl="1"/>
            <a:r>
              <a:rPr lang="en-GB" dirty="0"/>
              <a:t>Communication skills remain important</a:t>
            </a:r>
          </a:p>
          <a:p>
            <a:pPr lvl="1"/>
            <a:r>
              <a:rPr lang="en-GB" dirty="0"/>
              <a:t>Neutrality and impartiality remain critical</a:t>
            </a:r>
          </a:p>
          <a:p>
            <a:pPr lvl="1"/>
            <a:r>
              <a:rPr lang="en-GB" dirty="0"/>
              <a:t>Maintain and trust the process</a:t>
            </a:r>
          </a:p>
          <a:p>
            <a:pPr lvl="1"/>
            <a:r>
              <a:rPr lang="en-GB" dirty="0"/>
              <a:t>Don’t accept destructive comments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270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But professional boundaries are critical</a:t>
            </a:r>
          </a:p>
          <a:p>
            <a:pPr lvl="1"/>
            <a:r>
              <a:rPr lang="en-GB" dirty="0"/>
              <a:t>Maintain strict professional boundaries: they will surely be put to the test!</a:t>
            </a:r>
          </a:p>
          <a:p>
            <a:pPr lvl="1"/>
            <a:r>
              <a:rPr lang="en-GB" dirty="0"/>
              <a:t>Gently resist charm, bullying or “feeling bad” as party tries to draw you in as new attachment figure</a:t>
            </a:r>
          </a:p>
          <a:p>
            <a:pPr lvl="1"/>
            <a:r>
              <a:rPr lang="en-GB" dirty="0"/>
              <a:t>“I can do A, B &amp; C; I can’t do E, F &amp; G”</a:t>
            </a:r>
          </a:p>
          <a:p>
            <a:pPr lvl="1"/>
            <a:r>
              <a:rPr lang="en-GB" dirty="0"/>
              <a:t>Formal policies and procedures trump informality</a:t>
            </a:r>
          </a:p>
          <a:p>
            <a:pPr lvl="1"/>
            <a:r>
              <a:rPr lang="en-GB" dirty="0"/>
              <a:t>Don’t try to be liked – makes manipulation easier</a:t>
            </a:r>
          </a:p>
          <a:p>
            <a:pPr lvl="1"/>
            <a:r>
              <a:rPr lang="en-GB" dirty="0"/>
              <a:t>Don’t rise to provocative statements or challenges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7437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Take steps to avoid misunderstandings:</a:t>
            </a:r>
          </a:p>
          <a:p>
            <a:pPr lvl="1"/>
            <a:r>
              <a:rPr lang="en-GB" dirty="0"/>
              <a:t>Tendency to misperception and distortion </a:t>
            </a:r>
          </a:p>
          <a:p>
            <a:pPr lvl="1"/>
            <a:r>
              <a:rPr lang="en-GB" dirty="0"/>
              <a:t>Stress leads to loss of cognitive functions</a:t>
            </a:r>
          </a:p>
          <a:p>
            <a:pPr lvl="1"/>
            <a:r>
              <a:rPr lang="en-GB" dirty="0"/>
              <a:t>Be very clear about process, rules and substance</a:t>
            </a:r>
          </a:p>
          <a:p>
            <a:pPr lvl="1"/>
            <a:r>
              <a:rPr lang="en-GB" dirty="0"/>
              <a:t>Maintain relevant notes and provide copies or summaries as appropriate</a:t>
            </a:r>
          </a:p>
          <a:p>
            <a:pPr lvl="1"/>
            <a:r>
              <a:rPr lang="en-GB" dirty="0"/>
              <a:t>Have a clear agreement about costs and inform parties appropriately if these escalate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944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Help personal and analytical responses</a:t>
            </a:r>
          </a:p>
          <a:p>
            <a:pPr lvl="1"/>
            <a:r>
              <a:rPr lang="en-GB" dirty="0"/>
              <a:t>Dysfunctional reflective function may require support in understanding other’s mental states and feelings </a:t>
            </a:r>
          </a:p>
          <a:p>
            <a:pPr lvl="1"/>
            <a:r>
              <a:rPr lang="en-GB" dirty="0"/>
              <a:t>Consequences may not be clearly understood</a:t>
            </a:r>
          </a:p>
          <a:p>
            <a:pPr lvl="1"/>
            <a:r>
              <a:rPr lang="en-GB" dirty="0"/>
              <a:t>Help party understand these aspects and risk analysis</a:t>
            </a:r>
          </a:p>
          <a:p>
            <a:pPr lvl="1"/>
            <a:r>
              <a:rPr lang="en-GB" dirty="0"/>
              <a:t>Private, discreet individual “coaching” may be helpful</a:t>
            </a:r>
          </a:p>
          <a:p>
            <a:pPr lvl="1"/>
            <a:r>
              <a:rPr lang="en-GB" dirty="0"/>
              <a:t>High conflict can be contained by a calm, empathetic, patient, analytical, </a:t>
            </a:r>
            <a:r>
              <a:rPr lang="en-GB" dirty="0" err="1"/>
              <a:t>boundaried</a:t>
            </a:r>
            <a:r>
              <a:rPr lang="en-GB" dirty="0"/>
              <a:t> professional attitude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7015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Small incremental steps may be needed</a:t>
            </a:r>
          </a:p>
          <a:p>
            <a:pPr lvl="1"/>
            <a:r>
              <a:rPr lang="en-GB" dirty="0"/>
              <a:t>How do you eat an elephant?</a:t>
            </a:r>
          </a:p>
          <a:p>
            <a:pPr lvl="1"/>
            <a:r>
              <a:rPr lang="en-GB" dirty="0"/>
              <a:t>Take small steps, be content with small increments</a:t>
            </a:r>
          </a:p>
          <a:p>
            <a:pPr lvl="1"/>
            <a:r>
              <a:rPr lang="en-GB" dirty="0"/>
              <a:t>Series of meetings, phone calls and e-mails may be necessary, allow for this in planning</a:t>
            </a:r>
          </a:p>
          <a:p>
            <a:pPr lvl="1"/>
            <a:r>
              <a:rPr lang="en-GB" dirty="0"/>
              <a:t>Review model of practice</a:t>
            </a:r>
          </a:p>
          <a:p>
            <a:pPr lvl="1"/>
            <a:r>
              <a:rPr lang="en-GB" dirty="0"/>
              <a:t>Be patient and help the parties to exercise patience</a:t>
            </a:r>
          </a:p>
          <a:p>
            <a:pPr lvl="1"/>
            <a:r>
              <a:rPr lang="en-GB" dirty="0"/>
              <a:t>“Calling time” may at some point be necessary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25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Hybrid family mediation model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Separate confidential meetings with each of the couple</a:t>
            </a:r>
          </a:p>
          <a:p>
            <a:pPr lvl="1"/>
            <a:r>
              <a:rPr lang="en-GB" dirty="0"/>
              <a:t>And/or involving their solicitors more closely in the process</a:t>
            </a:r>
          </a:p>
          <a:p>
            <a:pPr lvl="1"/>
            <a:r>
              <a:rPr lang="en-GB" dirty="0"/>
              <a:t>And/or adopting a more flexible approach to process within the bounds of ethics and workability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1823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Dealing with a party’s “world view”</a:t>
            </a:r>
          </a:p>
          <a:p>
            <a:pPr lvl="1"/>
            <a:r>
              <a:rPr lang="en-GB" dirty="0"/>
              <a:t>Listen with genuine attention and respect</a:t>
            </a:r>
          </a:p>
          <a:p>
            <a:pPr lvl="1"/>
            <a:r>
              <a:rPr lang="en-GB" dirty="0"/>
              <a:t>Take view seriously and try to work with the logic without losing objectivity or surrendering judgment</a:t>
            </a:r>
          </a:p>
          <a:p>
            <a:pPr lvl="1"/>
            <a:r>
              <a:rPr lang="en-GB" dirty="0"/>
              <a:t>Reality test as necessary</a:t>
            </a:r>
          </a:p>
          <a:p>
            <a:pPr lvl="1"/>
            <a:r>
              <a:rPr lang="en-GB" dirty="0"/>
              <a:t>May be counter-productive to challenge behaviour or thinking: rather use indirect or external criteria</a:t>
            </a:r>
          </a:p>
          <a:p>
            <a:pPr lvl="1"/>
            <a:r>
              <a:rPr lang="en-GB" dirty="0"/>
              <a:t>Don’t be drawn into either party’s “world view”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29187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Some additional management strategies</a:t>
            </a:r>
          </a:p>
          <a:p>
            <a:pPr lvl="1"/>
            <a:r>
              <a:rPr lang="en-GB" dirty="0"/>
              <a:t>Separate meetings likely to be necessary/essential</a:t>
            </a:r>
          </a:p>
          <a:p>
            <a:pPr lvl="1"/>
            <a:r>
              <a:rPr lang="en-GB" dirty="0"/>
              <a:t>Constraints against </a:t>
            </a:r>
            <a:r>
              <a:rPr lang="en-GB" dirty="0" err="1"/>
              <a:t>directiveness</a:t>
            </a:r>
            <a:r>
              <a:rPr lang="en-GB" dirty="0"/>
              <a:t> are less applicable: parties may need proactive (process) help</a:t>
            </a:r>
          </a:p>
          <a:p>
            <a:pPr lvl="1"/>
            <a:r>
              <a:rPr lang="en-GB" dirty="0"/>
              <a:t>Help shift from right to left brain as necessary (and from “inner” brain to “outer” pre-frontal cortex)</a:t>
            </a:r>
          </a:p>
          <a:p>
            <a:pPr lvl="1"/>
            <a:r>
              <a:rPr lang="en-GB" dirty="0"/>
              <a:t>Face-saving is always important in high conflict</a:t>
            </a:r>
          </a:p>
          <a:p>
            <a:pPr lvl="1"/>
            <a:r>
              <a:rPr lang="en-GB" dirty="0"/>
              <a:t>Have regard to the need for symbolic solutions </a:t>
            </a:r>
            <a:r>
              <a:rPr lang="en-GB" dirty="0" smtClean="0"/>
              <a:t>(“</a:t>
            </a:r>
            <a:r>
              <a:rPr lang="en-GB" dirty="0"/>
              <a:t>the ginger jar”)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24579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GB" altLang="en-US" sz="3600" dirty="0"/>
              <a:t>Contact details:</a:t>
            </a:r>
          </a:p>
        </p:txBody>
      </p:sp>
      <p:sp>
        <p:nvSpPr>
          <p:cNvPr id="58470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GB" altLang="en-US" dirty="0"/>
          </a:p>
          <a:p>
            <a:pPr>
              <a:buFontTx/>
              <a:buNone/>
            </a:pPr>
            <a:endParaRPr lang="en-GB" altLang="en-US" dirty="0"/>
          </a:p>
          <a:p>
            <a:pPr>
              <a:buFontTx/>
              <a:buNone/>
            </a:pPr>
            <a:endParaRPr lang="en-GB" altLang="en-US" dirty="0"/>
          </a:p>
          <a:p>
            <a:pPr>
              <a:buFontTx/>
              <a:buNone/>
            </a:pPr>
            <a:endParaRPr lang="en-GB" altLang="en-US" dirty="0"/>
          </a:p>
          <a:p>
            <a:pPr>
              <a:buFontTx/>
              <a:buNone/>
            </a:pPr>
            <a:r>
              <a:rPr lang="en-GB" altLang="en-US" dirty="0"/>
              <a:t>Suzanne Kingston</a:t>
            </a:r>
          </a:p>
          <a:p>
            <a:endParaRPr lang="en-GB" altLang="en-US" dirty="0"/>
          </a:p>
        </p:txBody>
      </p:sp>
      <p:pic>
        <p:nvPicPr>
          <p:cNvPr id="584708" name="Picture 4" descr="SX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962" y="1468316"/>
            <a:ext cx="2329962" cy="298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458075" y="6020752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© Suzanne Kingston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21995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could the hybrid model be appropriate 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Where the couple’s finances require more complex planning and negotiation </a:t>
            </a:r>
          </a:p>
          <a:p>
            <a:r>
              <a:rPr lang="en-GB" dirty="0" smtClean="0"/>
              <a:t>Where either party has real difficulty negotiating on a face to face immediate basis in joint sessions </a:t>
            </a:r>
          </a:p>
          <a:p>
            <a:r>
              <a:rPr lang="en-GB" dirty="0" smtClean="0"/>
              <a:t>Where either party has certain personality traits that make it hard to reach agreement</a:t>
            </a:r>
          </a:p>
          <a:p>
            <a:r>
              <a:rPr lang="en-GB" dirty="0" smtClean="0"/>
              <a:t>Where a party has genuine inability to understand the other’s thinking or intent and needs the space and help that separate meetings can offer </a:t>
            </a:r>
          </a:p>
        </p:txBody>
      </p:sp>
    </p:spTree>
    <p:extLst>
      <p:ext uri="{BB962C8B-B14F-4D97-AF65-F5344CB8AC3E}">
        <p14:creationId xmlns:p14="http://schemas.microsoft.com/office/powerpoint/2010/main" val="4269221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Where a party wants to mediate but has genuine concerns or feels intimidated about negotiating directly with the other </a:t>
            </a:r>
          </a:p>
          <a:p>
            <a:r>
              <a:rPr lang="en-GB" dirty="0"/>
              <a:t>Where either party wishes to have a legal advisor </a:t>
            </a:r>
            <a:r>
              <a:rPr lang="en-GB" dirty="0" smtClean="0"/>
              <a:t>alongside </a:t>
            </a:r>
            <a:r>
              <a:rPr lang="en-GB" dirty="0"/>
              <a:t>some or all of the negotiations </a:t>
            </a:r>
          </a:p>
          <a:p>
            <a:r>
              <a:rPr lang="en-GB" dirty="0"/>
              <a:t>Where negotiations are stuck and joint sessions are no longer helpful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99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Practical top tips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Agreement to Mediate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1778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Separate confidential meetings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Evidential status</a:t>
            </a:r>
          </a:p>
          <a:p>
            <a:pPr lvl="1"/>
            <a:r>
              <a:rPr lang="en-GB" dirty="0"/>
              <a:t>Reconciling confidentiality with open nature of financial disclosure</a:t>
            </a:r>
          </a:p>
          <a:p>
            <a:pPr lvl="1"/>
            <a:r>
              <a:rPr lang="en-GB" dirty="0"/>
              <a:t>Significant harm to children or others</a:t>
            </a:r>
          </a:p>
          <a:p>
            <a:pPr lvl="1"/>
            <a:r>
              <a:rPr lang="en-GB" dirty="0"/>
              <a:t>Adapting the Agreement to Mediate</a:t>
            </a:r>
          </a:p>
          <a:p>
            <a:r>
              <a:rPr lang="en-GB" dirty="0"/>
              <a:t>Some preliminary questions</a:t>
            </a:r>
          </a:p>
          <a:p>
            <a:pPr lvl="1"/>
            <a:r>
              <a:rPr lang="en-GB" dirty="0"/>
              <a:t>What kind of issues are best dealt with separately?</a:t>
            </a:r>
          </a:p>
          <a:p>
            <a:pPr lvl="1"/>
            <a:r>
              <a:rPr lang="en-GB" dirty="0"/>
              <a:t>What other criteria or circumstances indicate a preference for moving to separate meetings?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531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3891466"/>
          </a:xfrm>
        </p:spPr>
        <p:txBody>
          <a:bodyPr>
            <a:normAutofit/>
          </a:bodyPr>
          <a:lstStyle/>
          <a:p>
            <a:r>
              <a:rPr lang="en-GB" dirty="0"/>
              <a:t>Practical considerations:</a:t>
            </a:r>
          </a:p>
          <a:p>
            <a:pPr lvl="1"/>
            <a:r>
              <a:rPr lang="en-GB" dirty="0"/>
              <a:t>Venue and room arrangements</a:t>
            </a:r>
          </a:p>
          <a:p>
            <a:pPr lvl="1"/>
            <a:r>
              <a:rPr lang="en-GB" dirty="0"/>
              <a:t>Using the initial sessions to establish underlying issues</a:t>
            </a:r>
          </a:p>
          <a:p>
            <a:pPr lvl="1"/>
            <a:r>
              <a:rPr lang="en-GB" dirty="0"/>
              <a:t>Do parties cope with being kept in separate rooms?</a:t>
            </a:r>
          </a:p>
          <a:p>
            <a:pPr lvl="1"/>
            <a:r>
              <a:rPr lang="en-GB" dirty="0"/>
              <a:t>Having respective lawyers present</a:t>
            </a:r>
          </a:p>
          <a:p>
            <a:pPr lvl="1"/>
            <a:r>
              <a:rPr lang="en-GB" dirty="0"/>
              <a:t>Preparing parties for separate meetings</a:t>
            </a:r>
          </a:p>
          <a:p>
            <a:pPr lvl="1"/>
            <a:r>
              <a:rPr lang="en-GB" dirty="0"/>
              <a:t>What can be done for the party not being seen?</a:t>
            </a:r>
          </a:p>
          <a:p>
            <a:pPr lvl="1"/>
            <a:r>
              <a:rPr lang="en-GB" dirty="0"/>
              <a:t>Other concerns about separate meetings?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8763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Continued…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Some further considerations:</a:t>
            </a:r>
          </a:p>
          <a:p>
            <a:pPr lvl="1"/>
            <a:r>
              <a:rPr lang="en-GB" dirty="0"/>
              <a:t>Who to see first?</a:t>
            </a:r>
          </a:p>
          <a:p>
            <a:pPr lvl="1"/>
            <a:r>
              <a:rPr lang="en-GB" dirty="0"/>
              <a:t>Using waiting time effectively</a:t>
            </a:r>
          </a:p>
          <a:p>
            <a:pPr lvl="1"/>
            <a:r>
              <a:rPr lang="en-GB" dirty="0"/>
              <a:t>Maintaining a time balance</a:t>
            </a:r>
          </a:p>
          <a:p>
            <a:pPr lvl="1"/>
            <a:r>
              <a:rPr lang="en-GB" dirty="0"/>
              <a:t>Keeping parties involved and informed</a:t>
            </a:r>
          </a:p>
          <a:p>
            <a:pPr lvl="1"/>
            <a:r>
              <a:rPr lang="en-GB" dirty="0"/>
              <a:t>Noting what can be disclosed and what can’t</a:t>
            </a:r>
          </a:p>
          <a:p>
            <a:pPr lvl="1"/>
            <a:r>
              <a:rPr lang="en-GB" dirty="0"/>
              <a:t>Encouraging disclosure where appropriate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20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Role of parties’ lawyers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Rationale for excluding parties’ lawyers in the standard model? </a:t>
            </a:r>
          </a:p>
          <a:p>
            <a:r>
              <a:rPr lang="en-GB" dirty="0"/>
              <a:t>How might lawyers be more effectively involved?</a:t>
            </a:r>
          </a:p>
          <a:p>
            <a:pPr lvl="1"/>
            <a:r>
              <a:rPr lang="en-GB" dirty="0"/>
              <a:t>Attending a preliminary meeting</a:t>
            </a:r>
          </a:p>
          <a:p>
            <a:pPr lvl="1"/>
            <a:r>
              <a:rPr lang="en-GB" dirty="0"/>
              <a:t>Supporting the process throughout</a:t>
            </a:r>
          </a:p>
          <a:p>
            <a:pPr lvl="1"/>
            <a:r>
              <a:rPr lang="en-GB" dirty="0"/>
              <a:t>Providing information including Form E</a:t>
            </a:r>
          </a:p>
          <a:p>
            <a:pPr lvl="1"/>
            <a:r>
              <a:rPr lang="en-GB" dirty="0"/>
              <a:t>Attending some sessions especially caucusing</a:t>
            </a:r>
          </a:p>
          <a:p>
            <a:pPr lvl="1"/>
            <a:r>
              <a:rPr lang="en-GB" dirty="0"/>
              <a:t>Liaising (phone/e-mail) as the process develops</a:t>
            </a:r>
          </a:p>
          <a:p>
            <a:pPr lvl="1"/>
            <a:r>
              <a:rPr lang="en-GB" dirty="0"/>
              <a:t>Drafting settlement documents (without mediator’s summaries where appropriate)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7823854"/>
      </p:ext>
    </p:extLst>
  </p:cSld>
  <p:clrMapOvr>
    <a:masterClrMapping/>
  </p:clrMapOvr>
</p:sld>
</file>

<file path=ppt/theme/theme1.xml><?xml version="1.0" encoding="utf-8"?>
<a:theme xmlns:a="http://schemas.openxmlformats.org/drawingml/2006/main" name="Withers WorldWide">
  <a:themeElements>
    <a:clrScheme name="Withers">
      <a:dk1>
        <a:srgbClr val="254B71"/>
      </a:dk1>
      <a:lt1>
        <a:srgbClr val="A8B4C8"/>
      </a:lt1>
      <a:dk2>
        <a:srgbClr val="292929"/>
      </a:dk2>
      <a:lt2>
        <a:srgbClr val="FFFFFF"/>
      </a:lt2>
      <a:accent1>
        <a:srgbClr val="3366FF"/>
      </a:accent1>
      <a:accent2>
        <a:srgbClr val="808080"/>
      </a:accent2>
      <a:accent3>
        <a:srgbClr val="99CCFF"/>
      </a:accent3>
      <a:accent4>
        <a:srgbClr val="333333"/>
      </a:accent4>
      <a:accent5>
        <a:srgbClr val="254B71"/>
      </a:accent5>
      <a:accent6>
        <a:srgbClr val="CC6600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thers WorldWide.potx" id="{4104E6E6-E4F9-4798-9ED9-3580D041F4C6}" vid="{B0165114-ABD4-40EA-8F80-67DD0EEBD4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Withers WorldWide</Template>
  <TotalTime>4</TotalTime>
  <Words>1021</Words>
  <Application>Microsoft Office PowerPoint</Application>
  <PresentationFormat>On-screen Show (4:3)</PresentationFormat>
  <Paragraphs>138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MS Mincho</vt:lpstr>
      <vt:lpstr>Arial</vt:lpstr>
      <vt:lpstr>Calibri</vt:lpstr>
      <vt:lpstr>Cambria</vt:lpstr>
      <vt:lpstr>Times New Roman</vt:lpstr>
      <vt:lpstr>ZapfHumanist601BT-Demi</vt:lpstr>
      <vt:lpstr>Withers WorldWide</vt:lpstr>
      <vt:lpstr>The New Mediation Landscape </vt:lpstr>
      <vt:lpstr>Hybrid family mediation model  </vt:lpstr>
      <vt:lpstr>Where could the hybrid model be appropriate  </vt:lpstr>
      <vt:lpstr>Continued…..</vt:lpstr>
      <vt:lpstr>Practical top tips</vt:lpstr>
      <vt:lpstr>Separate confidential meetings </vt:lpstr>
      <vt:lpstr>Continued…</vt:lpstr>
      <vt:lpstr>Continued…</vt:lpstr>
      <vt:lpstr>Role of parties’ lawyers</vt:lpstr>
      <vt:lpstr>Difficult cases – how to deal</vt:lpstr>
      <vt:lpstr>Distinguishing high conflict from impasse </vt:lpstr>
      <vt:lpstr>Distinguishing high conflict from strong emotions</vt:lpstr>
      <vt:lpstr>Working with high conflict parties </vt:lpstr>
      <vt:lpstr>High conflict strategies</vt:lpstr>
      <vt:lpstr>Continued…</vt:lpstr>
      <vt:lpstr>Continued…</vt:lpstr>
      <vt:lpstr>Continued…</vt:lpstr>
      <vt:lpstr>Continued…</vt:lpstr>
      <vt:lpstr>Continued…</vt:lpstr>
      <vt:lpstr>Continued…</vt:lpstr>
      <vt:lpstr>Continued…</vt:lpstr>
      <vt:lpstr>Contact details:</vt:lpstr>
    </vt:vector>
  </TitlesOfParts>
  <Company>Withers Worldwide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Harman, Lisa</dc:creator>
  <cp:lastModifiedBy>Harman, Lisa</cp:lastModifiedBy>
  <cp:revision>3</cp:revision>
  <cp:lastPrinted>2019-01-31T15:11:52Z</cp:lastPrinted>
  <dcterms:created xsi:type="dcterms:W3CDTF">2019-01-31T15:07:29Z</dcterms:created>
  <dcterms:modified xsi:type="dcterms:W3CDTF">2019-01-31T15:11:53Z</dcterms:modified>
</cp:coreProperties>
</file>