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0"/>
  </p:notesMasterIdLst>
  <p:sldIdLst>
    <p:sldId id="259" r:id="rId3"/>
    <p:sldId id="270" r:id="rId4"/>
    <p:sldId id="271" r:id="rId5"/>
    <p:sldId id="275" r:id="rId6"/>
    <p:sldId id="276" r:id="rId7"/>
    <p:sldId id="272" r:id="rId8"/>
    <p:sldId id="258" r:id="rId9"/>
    <p:sldId id="260" r:id="rId10"/>
    <p:sldId id="261" r:id="rId11"/>
    <p:sldId id="262" r:id="rId12"/>
    <p:sldId id="263" r:id="rId13"/>
    <p:sldId id="264" r:id="rId14"/>
    <p:sldId id="265" r:id="rId15"/>
    <p:sldId id="273" r:id="rId16"/>
    <p:sldId id="266" r:id="rId17"/>
    <p:sldId id="269" r:id="rId18"/>
    <p:sldId id="268"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4BD761-0527-4C98-81BF-98526F71BA3B}" type="datetimeFigureOut">
              <a:rPr lang="en-ZA" smtClean="0"/>
              <a:t>2019/04/01</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40834F-A94A-413B-8A96-40E19181935A}" type="slidenum">
              <a:rPr lang="en-ZA" smtClean="0"/>
              <a:t>‹#›</a:t>
            </a:fld>
            <a:endParaRPr lang="en-ZA"/>
          </a:p>
        </p:txBody>
      </p:sp>
    </p:spTree>
    <p:extLst>
      <p:ext uri="{BB962C8B-B14F-4D97-AF65-F5344CB8AC3E}">
        <p14:creationId xmlns:p14="http://schemas.microsoft.com/office/powerpoint/2010/main" val="1327861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Children’s Act has repealed Act</a:t>
            </a:r>
            <a:r>
              <a:rPr lang="en-ZA" baseline="0" dirty="0" smtClean="0"/>
              <a:t> 72 of</a:t>
            </a:r>
            <a:r>
              <a:rPr lang="en-ZA" dirty="0" smtClean="0"/>
              <a:t> 1996 (the whole).</a:t>
            </a:r>
            <a:r>
              <a:rPr lang="en-ZA" baseline="0" dirty="0" smtClean="0"/>
              <a:t> </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7</a:t>
            </a:fld>
            <a:endParaRPr lang="en-ZA"/>
          </a:p>
        </p:txBody>
      </p:sp>
    </p:spTree>
    <p:extLst>
      <p:ext uri="{BB962C8B-B14F-4D97-AF65-F5344CB8AC3E}">
        <p14:creationId xmlns:p14="http://schemas.microsoft.com/office/powerpoint/2010/main" val="189482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Supporting documents include form 10/form 11; court orders/agreements setting out parental rights that are reportedly breached; child’s age – under 16 years; photographs ; statement by left behind parent ; confirmation of habitual residence; statement of applicable laws of habitual residence; translations into English –article 42 reservation. </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8</a:t>
            </a:fld>
            <a:endParaRPr lang="en-ZA"/>
          </a:p>
        </p:txBody>
      </p:sp>
    </p:spTree>
    <p:extLst>
      <p:ext uri="{BB962C8B-B14F-4D97-AF65-F5344CB8AC3E}">
        <p14:creationId xmlns:p14="http://schemas.microsoft.com/office/powerpoint/2010/main" val="2448734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Guard against undue delay;</a:t>
            </a:r>
            <a:r>
              <a:rPr lang="en-ZA" baseline="0" dirty="0" smtClean="0"/>
              <a:t> legally represented parents do not honour appointments – wait for availability of legal representatives; legal representatives often advise clients against mediation or agreement to voluntary return. Regulation- Justice as opposed to DSD. OCFA no litigation budget and under resourced</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9</a:t>
            </a:fld>
            <a:endParaRPr lang="en-ZA"/>
          </a:p>
        </p:txBody>
      </p:sp>
    </p:spTree>
    <p:extLst>
      <p:ext uri="{BB962C8B-B14F-4D97-AF65-F5344CB8AC3E}">
        <p14:creationId xmlns:p14="http://schemas.microsoft.com/office/powerpoint/2010/main" val="3057717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Average case cycle time in S.A. is 18 months. Some cases were finalized within a month, while others took over 24 months. </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10</a:t>
            </a:fld>
            <a:endParaRPr lang="en-ZA"/>
          </a:p>
        </p:txBody>
      </p:sp>
    </p:spTree>
    <p:extLst>
      <p:ext uri="{BB962C8B-B14F-4D97-AF65-F5344CB8AC3E}">
        <p14:creationId xmlns:p14="http://schemas.microsoft.com/office/powerpoint/2010/main" val="358771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Family Counsellor’s report very important for child focussed assessment</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11</a:t>
            </a:fld>
            <a:endParaRPr lang="en-ZA"/>
          </a:p>
        </p:txBody>
      </p:sp>
    </p:spTree>
    <p:extLst>
      <p:ext uri="{BB962C8B-B14F-4D97-AF65-F5344CB8AC3E}">
        <p14:creationId xmlns:p14="http://schemas.microsoft.com/office/powerpoint/2010/main" val="1732431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13(1)(a)</a:t>
            </a:r>
            <a:r>
              <a:rPr lang="en-ZA" baseline="0" dirty="0" smtClean="0"/>
              <a:t> very rarely raised;13(b) most popularly raised exception. The CC decision in </a:t>
            </a:r>
            <a:r>
              <a:rPr lang="en-ZA" baseline="0" dirty="0" err="1" smtClean="0"/>
              <a:t>Sonderup</a:t>
            </a:r>
            <a:r>
              <a:rPr lang="en-ZA" baseline="0" dirty="0" smtClean="0"/>
              <a:t>/</a:t>
            </a:r>
            <a:r>
              <a:rPr lang="en-ZA" baseline="0" dirty="0" err="1" smtClean="0"/>
              <a:t>Tondelli</a:t>
            </a:r>
            <a:r>
              <a:rPr lang="en-ZA" baseline="0" dirty="0" smtClean="0"/>
              <a:t> has placed the burden of proof bar very high</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12</a:t>
            </a:fld>
            <a:endParaRPr lang="en-ZA"/>
          </a:p>
        </p:txBody>
      </p:sp>
    </p:spTree>
    <p:extLst>
      <p:ext uri="{BB962C8B-B14F-4D97-AF65-F5344CB8AC3E}">
        <p14:creationId xmlns:p14="http://schemas.microsoft.com/office/powerpoint/2010/main" val="5902844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Developmental stage of child plays an important part. </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13</a:t>
            </a:fld>
            <a:endParaRPr lang="en-ZA"/>
          </a:p>
        </p:txBody>
      </p:sp>
    </p:spTree>
    <p:extLst>
      <p:ext uri="{BB962C8B-B14F-4D97-AF65-F5344CB8AC3E}">
        <p14:creationId xmlns:p14="http://schemas.microsoft.com/office/powerpoint/2010/main" val="3481075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ZA" dirty="0" smtClean="0"/>
              <a:t>INCADAT; Questionnaires; requests for information on other child protection matters. </a:t>
            </a:r>
            <a:endParaRPr lang="en-ZA" dirty="0"/>
          </a:p>
        </p:txBody>
      </p:sp>
      <p:sp>
        <p:nvSpPr>
          <p:cNvPr id="4" name="Slide Number Placeholder 3"/>
          <p:cNvSpPr>
            <a:spLocks noGrp="1"/>
          </p:cNvSpPr>
          <p:nvPr>
            <p:ph type="sldNum" sz="quarter" idx="10"/>
          </p:nvPr>
        </p:nvSpPr>
        <p:spPr/>
        <p:txBody>
          <a:bodyPr/>
          <a:lstStyle/>
          <a:p>
            <a:fld id="{DC40834F-A94A-413B-8A96-40E19181935A}" type="slidenum">
              <a:rPr lang="en-ZA" smtClean="0"/>
              <a:t>15</a:t>
            </a:fld>
            <a:endParaRPr lang="en-ZA"/>
          </a:p>
        </p:txBody>
      </p:sp>
    </p:spTree>
    <p:extLst>
      <p:ext uri="{BB962C8B-B14F-4D97-AF65-F5344CB8AC3E}">
        <p14:creationId xmlns:p14="http://schemas.microsoft.com/office/powerpoint/2010/main" val="1588248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C0866600-1747-4C1E-906B-CD6E6655D43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22855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48D6F24D-DD67-4862-96FD-74FD77B3B7B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243285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10413" y="198438"/>
            <a:ext cx="1854200" cy="57118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47813" y="198438"/>
            <a:ext cx="5410200" cy="5711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C3A798F3-D6D3-40AC-B756-CB2B4C24E7F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76352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C0866600-1747-4C1E-906B-CD6E6655D43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228556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3A35B76C-403C-4F4B-81E8-523BDFE04C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551364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6655D94-83D1-4446-BF70-821FA85C032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837148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47813" y="1412875"/>
            <a:ext cx="35956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295900" y="1412875"/>
            <a:ext cx="3597275"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fld id="{CB04FAB4-D684-44C6-8C82-D42272F54CC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06575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fld id="{A3722A0C-6DE5-4372-9CDE-E68FF020DAB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41888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fld id="{CBCCE24B-8BC2-435A-9BA5-DCC7286CFB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01215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10A3563-F44F-490B-98A4-563C0428B7C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25158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CCCAD02-F51D-4FA8-BA86-1115C186F77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044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3A35B76C-403C-4F4B-81E8-523BDFE04C5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5513642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749F7DC-5ABD-42FA-B4D2-7BF7CC2E471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99371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48D6F24D-DD67-4862-96FD-74FD77B3B7B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4243285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10413" y="198438"/>
            <a:ext cx="1854200" cy="57118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47813" y="198438"/>
            <a:ext cx="5410200" cy="5711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a:ln/>
        </p:spPr>
        <p:txBody>
          <a:bodyPr/>
          <a:lstStyle>
            <a:lvl1pPr>
              <a:defRPr/>
            </a:lvl1pPr>
          </a:lstStyle>
          <a:p>
            <a:pPr>
              <a:defRPr/>
            </a:pPr>
            <a:fld id="{C3A798F3-D6D3-40AC-B756-CB2B4C24E7F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67635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D6655D94-83D1-4446-BF70-821FA85C032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83714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47813" y="1412875"/>
            <a:ext cx="3595687"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295900" y="1412875"/>
            <a:ext cx="3597275" cy="44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fld id="{CB04FAB4-D684-44C6-8C82-D42272F54CC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06575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a:ln/>
        </p:spPr>
        <p:txBody>
          <a:bodyPr/>
          <a:lstStyle>
            <a:lvl1pPr>
              <a:defRPr/>
            </a:lvl1pPr>
          </a:lstStyle>
          <a:p>
            <a:pPr>
              <a:defRPr/>
            </a:pPr>
            <a:fld id="{A3722A0C-6DE5-4372-9CDE-E68FF020DAB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34188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a:ln/>
        </p:spPr>
        <p:txBody>
          <a:bodyPr/>
          <a:lstStyle>
            <a:lvl1pPr>
              <a:defRPr/>
            </a:lvl1pPr>
          </a:lstStyle>
          <a:p>
            <a:pPr>
              <a:defRPr/>
            </a:pPr>
            <a:fld id="{CBCCE24B-8BC2-435A-9BA5-DCC7286CFBE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30121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10A3563-F44F-490B-98A4-563C0428B7C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25158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CCCAD02-F51D-4FA8-BA86-1115C186F77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2204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B749F7DC-5ABD-42FA-B4D2-7BF7CC2E471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9937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27313" y="198438"/>
            <a:ext cx="63373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47813" y="1412875"/>
            <a:ext cx="7345362"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30" name="Rectangle 6"/>
          <p:cNvSpPr>
            <a:spLocks noGrp="1" noChangeArrowheads="1"/>
          </p:cNvSpPr>
          <p:nvPr>
            <p:ph type="sldNum" sz="quarter" idx="4"/>
          </p:nvPr>
        </p:nvSpPr>
        <p:spPr bwMode="auto">
          <a:xfrm>
            <a:off x="6553200" y="6265863"/>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715079FA-A1D5-400A-86F9-69E750E43521}"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20106957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r" rtl="0" eaLnBrk="0" fontAlgn="base" hangingPunct="0">
        <a:spcBef>
          <a:spcPct val="0"/>
        </a:spcBef>
        <a:spcAft>
          <a:spcPct val="0"/>
        </a:spcAft>
        <a:defRPr sz="2400" b="1">
          <a:solidFill>
            <a:srgbClr val="006600"/>
          </a:solidFill>
          <a:latin typeface="+mj-lt"/>
          <a:ea typeface="+mj-ea"/>
          <a:cs typeface="+mj-cs"/>
        </a:defRPr>
      </a:lvl1pPr>
      <a:lvl2pPr algn="r" rtl="0" eaLnBrk="0" fontAlgn="base" hangingPunct="0">
        <a:spcBef>
          <a:spcPct val="0"/>
        </a:spcBef>
        <a:spcAft>
          <a:spcPct val="0"/>
        </a:spcAft>
        <a:defRPr sz="2400" b="1">
          <a:solidFill>
            <a:srgbClr val="006600"/>
          </a:solidFill>
          <a:latin typeface="Arial" charset="0"/>
        </a:defRPr>
      </a:lvl2pPr>
      <a:lvl3pPr algn="r" rtl="0" eaLnBrk="0" fontAlgn="base" hangingPunct="0">
        <a:spcBef>
          <a:spcPct val="0"/>
        </a:spcBef>
        <a:spcAft>
          <a:spcPct val="0"/>
        </a:spcAft>
        <a:defRPr sz="2400" b="1">
          <a:solidFill>
            <a:srgbClr val="006600"/>
          </a:solidFill>
          <a:latin typeface="Arial" charset="0"/>
        </a:defRPr>
      </a:lvl3pPr>
      <a:lvl4pPr algn="r" rtl="0" eaLnBrk="0" fontAlgn="base" hangingPunct="0">
        <a:spcBef>
          <a:spcPct val="0"/>
        </a:spcBef>
        <a:spcAft>
          <a:spcPct val="0"/>
        </a:spcAft>
        <a:defRPr sz="2400" b="1">
          <a:solidFill>
            <a:srgbClr val="006600"/>
          </a:solidFill>
          <a:latin typeface="Arial" charset="0"/>
        </a:defRPr>
      </a:lvl4pPr>
      <a:lvl5pPr algn="r" rtl="0" eaLnBrk="0" fontAlgn="base" hangingPunct="0">
        <a:spcBef>
          <a:spcPct val="0"/>
        </a:spcBef>
        <a:spcAft>
          <a:spcPct val="0"/>
        </a:spcAft>
        <a:defRPr sz="2400" b="1">
          <a:solidFill>
            <a:srgbClr val="006600"/>
          </a:solidFill>
          <a:latin typeface="Arial" charset="0"/>
        </a:defRPr>
      </a:lvl5pPr>
      <a:lvl6pPr marL="457200" algn="r" rtl="0" fontAlgn="base">
        <a:spcBef>
          <a:spcPct val="0"/>
        </a:spcBef>
        <a:spcAft>
          <a:spcPct val="0"/>
        </a:spcAft>
        <a:defRPr sz="2400" b="1">
          <a:solidFill>
            <a:srgbClr val="006600"/>
          </a:solidFill>
          <a:latin typeface="Arial" charset="0"/>
        </a:defRPr>
      </a:lvl6pPr>
      <a:lvl7pPr marL="914400" algn="r" rtl="0" fontAlgn="base">
        <a:spcBef>
          <a:spcPct val="0"/>
        </a:spcBef>
        <a:spcAft>
          <a:spcPct val="0"/>
        </a:spcAft>
        <a:defRPr sz="2400" b="1">
          <a:solidFill>
            <a:srgbClr val="006600"/>
          </a:solidFill>
          <a:latin typeface="Arial" charset="0"/>
        </a:defRPr>
      </a:lvl7pPr>
      <a:lvl8pPr marL="1371600" algn="r" rtl="0" fontAlgn="base">
        <a:spcBef>
          <a:spcPct val="0"/>
        </a:spcBef>
        <a:spcAft>
          <a:spcPct val="0"/>
        </a:spcAft>
        <a:defRPr sz="2400" b="1">
          <a:solidFill>
            <a:srgbClr val="006600"/>
          </a:solidFill>
          <a:latin typeface="Arial" charset="0"/>
        </a:defRPr>
      </a:lvl8pPr>
      <a:lvl9pPr marL="1828800" algn="r" rtl="0" fontAlgn="base">
        <a:spcBef>
          <a:spcPct val="0"/>
        </a:spcBef>
        <a:spcAft>
          <a:spcPct val="0"/>
        </a:spcAft>
        <a:defRPr sz="2400" b="1">
          <a:solidFill>
            <a:srgbClr val="006600"/>
          </a:solidFill>
          <a:latin typeface="Arial"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b="1">
          <a:solidFill>
            <a:schemeClr val="tx1"/>
          </a:solidFill>
          <a:latin typeface="+mn-lt"/>
        </a:defRPr>
      </a:lvl2pPr>
      <a:lvl3pPr marL="1143000" indent="-228600" algn="l" rtl="0" eaLnBrk="0" fontAlgn="base" hangingPunct="0">
        <a:spcBef>
          <a:spcPct val="20000"/>
        </a:spcBef>
        <a:spcAft>
          <a:spcPct val="0"/>
        </a:spcAft>
        <a:buChar char="•"/>
        <a:defRPr sz="1600" b="1">
          <a:solidFill>
            <a:schemeClr val="tx1"/>
          </a:solidFill>
          <a:latin typeface="+mn-lt"/>
        </a:defRPr>
      </a:lvl3pPr>
      <a:lvl4pPr marL="1600200" indent="-228600" algn="l" rtl="0" eaLnBrk="0" fontAlgn="base" hangingPunct="0">
        <a:spcBef>
          <a:spcPct val="20000"/>
        </a:spcBef>
        <a:spcAft>
          <a:spcPct val="0"/>
        </a:spcAft>
        <a:buChar char="–"/>
        <a:defRPr sz="14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627313" y="198438"/>
            <a:ext cx="6337300"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47813" y="1412875"/>
            <a:ext cx="7345362" cy="44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030" name="Rectangle 6"/>
          <p:cNvSpPr>
            <a:spLocks noGrp="1" noChangeArrowheads="1"/>
          </p:cNvSpPr>
          <p:nvPr>
            <p:ph type="sldNum" sz="quarter" idx="4"/>
          </p:nvPr>
        </p:nvSpPr>
        <p:spPr bwMode="auto">
          <a:xfrm>
            <a:off x="6553200" y="6265863"/>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715079FA-A1D5-400A-86F9-69E750E43521}"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20106957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r" rtl="0" eaLnBrk="0" fontAlgn="base" hangingPunct="0">
        <a:spcBef>
          <a:spcPct val="0"/>
        </a:spcBef>
        <a:spcAft>
          <a:spcPct val="0"/>
        </a:spcAft>
        <a:defRPr sz="2400" b="1">
          <a:solidFill>
            <a:srgbClr val="006600"/>
          </a:solidFill>
          <a:latin typeface="+mj-lt"/>
          <a:ea typeface="+mj-ea"/>
          <a:cs typeface="+mj-cs"/>
        </a:defRPr>
      </a:lvl1pPr>
      <a:lvl2pPr algn="r" rtl="0" eaLnBrk="0" fontAlgn="base" hangingPunct="0">
        <a:spcBef>
          <a:spcPct val="0"/>
        </a:spcBef>
        <a:spcAft>
          <a:spcPct val="0"/>
        </a:spcAft>
        <a:defRPr sz="2400" b="1">
          <a:solidFill>
            <a:srgbClr val="006600"/>
          </a:solidFill>
          <a:latin typeface="Arial" charset="0"/>
        </a:defRPr>
      </a:lvl2pPr>
      <a:lvl3pPr algn="r" rtl="0" eaLnBrk="0" fontAlgn="base" hangingPunct="0">
        <a:spcBef>
          <a:spcPct val="0"/>
        </a:spcBef>
        <a:spcAft>
          <a:spcPct val="0"/>
        </a:spcAft>
        <a:defRPr sz="2400" b="1">
          <a:solidFill>
            <a:srgbClr val="006600"/>
          </a:solidFill>
          <a:latin typeface="Arial" charset="0"/>
        </a:defRPr>
      </a:lvl3pPr>
      <a:lvl4pPr algn="r" rtl="0" eaLnBrk="0" fontAlgn="base" hangingPunct="0">
        <a:spcBef>
          <a:spcPct val="0"/>
        </a:spcBef>
        <a:spcAft>
          <a:spcPct val="0"/>
        </a:spcAft>
        <a:defRPr sz="2400" b="1">
          <a:solidFill>
            <a:srgbClr val="006600"/>
          </a:solidFill>
          <a:latin typeface="Arial" charset="0"/>
        </a:defRPr>
      </a:lvl4pPr>
      <a:lvl5pPr algn="r" rtl="0" eaLnBrk="0" fontAlgn="base" hangingPunct="0">
        <a:spcBef>
          <a:spcPct val="0"/>
        </a:spcBef>
        <a:spcAft>
          <a:spcPct val="0"/>
        </a:spcAft>
        <a:defRPr sz="2400" b="1">
          <a:solidFill>
            <a:srgbClr val="006600"/>
          </a:solidFill>
          <a:latin typeface="Arial" charset="0"/>
        </a:defRPr>
      </a:lvl5pPr>
      <a:lvl6pPr marL="457200" algn="r" rtl="0" fontAlgn="base">
        <a:spcBef>
          <a:spcPct val="0"/>
        </a:spcBef>
        <a:spcAft>
          <a:spcPct val="0"/>
        </a:spcAft>
        <a:defRPr sz="2400" b="1">
          <a:solidFill>
            <a:srgbClr val="006600"/>
          </a:solidFill>
          <a:latin typeface="Arial" charset="0"/>
        </a:defRPr>
      </a:lvl6pPr>
      <a:lvl7pPr marL="914400" algn="r" rtl="0" fontAlgn="base">
        <a:spcBef>
          <a:spcPct val="0"/>
        </a:spcBef>
        <a:spcAft>
          <a:spcPct val="0"/>
        </a:spcAft>
        <a:defRPr sz="2400" b="1">
          <a:solidFill>
            <a:srgbClr val="006600"/>
          </a:solidFill>
          <a:latin typeface="Arial" charset="0"/>
        </a:defRPr>
      </a:lvl7pPr>
      <a:lvl8pPr marL="1371600" algn="r" rtl="0" fontAlgn="base">
        <a:spcBef>
          <a:spcPct val="0"/>
        </a:spcBef>
        <a:spcAft>
          <a:spcPct val="0"/>
        </a:spcAft>
        <a:defRPr sz="2400" b="1">
          <a:solidFill>
            <a:srgbClr val="006600"/>
          </a:solidFill>
          <a:latin typeface="Arial" charset="0"/>
        </a:defRPr>
      </a:lvl8pPr>
      <a:lvl9pPr marL="1828800" algn="r" rtl="0" fontAlgn="base">
        <a:spcBef>
          <a:spcPct val="0"/>
        </a:spcBef>
        <a:spcAft>
          <a:spcPct val="0"/>
        </a:spcAft>
        <a:defRPr sz="2400" b="1">
          <a:solidFill>
            <a:srgbClr val="006600"/>
          </a:solidFill>
          <a:latin typeface="Arial"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b="1">
          <a:solidFill>
            <a:schemeClr val="tx1"/>
          </a:solidFill>
          <a:latin typeface="+mn-lt"/>
        </a:defRPr>
      </a:lvl2pPr>
      <a:lvl3pPr marL="1143000" indent="-228600" algn="l" rtl="0" eaLnBrk="0" fontAlgn="base" hangingPunct="0">
        <a:spcBef>
          <a:spcPct val="20000"/>
        </a:spcBef>
        <a:spcAft>
          <a:spcPct val="0"/>
        </a:spcAft>
        <a:buChar char="•"/>
        <a:defRPr sz="1600" b="1">
          <a:solidFill>
            <a:schemeClr val="tx1"/>
          </a:solidFill>
          <a:latin typeface="+mn-lt"/>
        </a:defRPr>
      </a:lvl3pPr>
      <a:lvl4pPr marL="1600200" indent="-228600" algn="l" rtl="0" eaLnBrk="0" fontAlgn="base" hangingPunct="0">
        <a:spcBef>
          <a:spcPct val="20000"/>
        </a:spcBef>
        <a:spcAft>
          <a:spcPct val="0"/>
        </a:spcAft>
        <a:buChar char="–"/>
        <a:defRPr sz="14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763713" y="1196975"/>
            <a:ext cx="7124700" cy="1800225"/>
          </a:xfrm>
        </p:spPr>
        <p:txBody>
          <a:bodyPr/>
          <a:lstStyle/>
          <a:p>
            <a:pPr algn="ctr" eaLnBrk="1" hangingPunct="1"/>
            <a:r>
              <a:rPr lang="en-ZA" sz="3000" smtClean="0"/>
              <a:t> IMPLEMENTATION OF THE </a:t>
            </a:r>
            <a:r>
              <a:rPr lang="en-ZA" sz="3000" dirty="0" smtClean="0"/>
              <a:t>1980 HAGUE CHILD </a:t>
            </a:r>
            <a:r>
              <a:rPr lang="en-ZA" sz="3000" smtClean="0"/>
              <a:t>ABDUCTION CONVENTION IN SOUTH AFRICA</a:t>
            </a:r>
            <a:endParaRPr lang="en-ZA" sz="3000" dirty="0" smtClean="0"/>
          </a:p>
        </p:txBody>
      </p:sp>
      <p:sp>
        <p:nvSpPr>
          <p:cNvPr id="2051" name="Rectangle 3"/>
          <p:cNvSpPr>
            <a:spLocks noGrp="1" noChangeArrowheads="1"/>
          </p:cNvSpPr>
          <p:nvPr>
            <p:ph type="subTitle" idx="1"/>
          </p:nvPr>
        </p:nvSpPr>
        <p:spPr>
          <a:xfrm>
            <a:off x="1763713" y="3284538"/>
            <a:ext cx="7048500" cy="1752600"/>
          </a:xfrm>
        </p:spPr>
        <p:txBody>
          <a:bodyPr/>
          <a:lstStyle/>
          <a:p>
            <a:pPr eaLnBrk="1" hangingPunct="1"/>
            <a:r>
              <a:rPr lang="en-ZA" dirty="0" smtClean="0"/>
              <a:t>Presenter: P.I. Seabi-Mathope, Central Authority for the RSA</a:t>
            </a:r>
          </a:p>
          <a:p>
            <a:pPr eaLnBrk="1" hangingPunct="1"/>
            <a:r>
              <a:rPr lang="en-ZA" dirty="0" smtClean="0"/>
              <a:t>Date: 01/04/2019</a:t>
            </a:r>
          </a:p>
          <a:p>
            <a:pPr eaLnBrk="1" hangingPunct="1"/>
            <a:r>
              <a:rPr lang="en-ZA" dirty="0" smtClean="0"/>
              <a:t>Venue: University of the Western Cape</a:t>
            </a:r>
          </a:p>
        </p:txBody>
      </p:sp>
    </p:spTree>
    <p:extLst>
      <p:ext uri="{BB962C8B-B14F-4D97-AF65-F5344CB8AC3E}">
        <p14:creationId xmlns:p14="http://schemas.microsoft.com/office/powerpoint/2010/main" val="2521425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60648"/>
            <a:ext cx="8496944" cy="565720"/>
          </a:xfrm>
        </p:spPr>
        <p:txBody>
          <a:bodyPr/>
          <a:lstStyle/>
          <a:p>
            <a:r>
              <a:rPr lang="en-ZA" u="sng" dirty="0"/>
              <a:t>WHAT WE DO IN PRACTICE UPON RECEIPT OF AN APPLICATION</a:t>
            </a:r>
            <a:br>
              <a:rPr lang="en-ZA" u="sng" dirty="0"/>
            </a:br>
            <a:endParaRPr lang="en-ZA" dirty="0"/>
          </a:p>
        </p:txBody>
      </p:sp>
      <p:sp>
        <p:nvSpPr>
          <p:cNvPr id="3" name="Content Placeholder 2"/>
          <p:cNvSpPr>
            <a:spLocks noGrp="1"/>
          </p:cNvSpPr>
          <p:nvPr>
            <p:ph idx="1"/>
          </p:nvPr>
        </p:nvSpPr>
        <p:spPr>
          <a:xfrm>
            <a:off x="179512" y="908720"/>
            <a:ext cx="8712968" cy="5145460"/>
          </a:xfrm>
        </p:spPr>
        <p:txBody>
          <a:bodyPr/>
          <a:lstStyle/>
          <a:p>
            <a:r>
              <a:rPr lang="en-ZA" dirty="0" smtClean="0"/>
              <a:t>Foreign Central Authority may be requested to furnish a decision or determination that the removal or retention of the child is wrongful in terms of the applicable laws of the requesting state – art 15;</a:t>
            </a:r>
          </a:p>
          <a:p>
            <a:r>
              <a:rPr lang="en-ZA" dirty="0" smtClean="0"/>
              <a:t>The S.A. Central Authority to inform the Court to stay proceeding regarding the merits of parental rights until the Convention application is disposed of (except where Convention application was not lodged within a reasonable time) – Art 16 :usually memorandum is filed ;</a:t>
            </a:r>
          </a:p>
          <a:p>
            <a:pPr marL="0" indent="0">
              <a:buNone/>
            </a:pPr>
            <a:r>
              <a:rPr lang="en-ZA" u="sng" dirty="0" smtClean="0">
                <a:solidFill>
                  <a:srgbClr val="00B0F0"/>
                </a:solidFill>
              </a:rPr>
              <a:t>EXPEDITIOUS ACTION – ARTICLE 11</a:t>
            </a:r>
          </a:p>
          <a:p>
            <a:pPr>
              <a:buFont typeface="Courier New" pitchFamily="49" charset="0"/>
              <a:buChar char="o"/>
            </a:pPr>
            <a:r>
              <a:rPr lang="en-ZA" dirty="0" smtClean="0"/>
              <a:t>Judicial or administrative authorities of States shall act expeditiously in proceedings for the return of children; </a:t>
            </a:r>
          </a:p>
          <a:p>
            <a:r>
              <a:rPr lang="en-ZA" dirty="0" smtClean="0"/>
              <a:t>Where a decision has not been reached within six weeks from date of commencement of the proceedings, the applicant or requesting Central Authority has a right to request written reasons for delay from the requested State.</a:t>
            </a:r>
          </a:p>
        </p:txBody>
      </p:sp>
    </p:spTree>
    <p:extLst>
      <p:ext uri="{BB962C8B-B14F-4D97-AF65-F5344CB8AC3E}">
        <p14:creationId xmlns:p14="http://schemas.microsoft.com/office/powerpoint/2010/main" val="17179807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4320480" cy="493712"/>
          </a:xfrm>
        </p:spPr>
        <p:txBody>
          <a:bodyPr/>
          <a:lstStyle/>
          <a:p>
            <a:r>
              <a:rPr lang="en-ZA" dirty="0" smtClean="0"/>
              <a:t>EXCEPTIONS</a:t>
            </a:r>
            <a:endParaRPr lang="en-ZA" dirty="0"/>
          </a:p>
        </p:txBody>
      </p:sp>
      <p:sp>
        <p:nvSpPr>
          <p:cNvPr id="5" name="Flowchart: Punched Tape 4"/>
          <p:cNvSpPr/>
          <p:nvPr/>
        </p:nvSpPr>
        <p:spPr>
          <a:xfrm>
            <a:off x="1763688" y="1124744"/>
            <a:ext cx="1872208" cy="1308728"/>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 name="Content Placeholder 2"/>
          <p:cNvSpPr>
            <a:spLocks noGrp="1"/>
          </p:cNvSpPr>
          <p:nvPr>
            <p:ph idx="1"/>
          </p:nvPr>
        </p:nvSpPr>
        <p:spPr/>
        <p:txBody>
          <a:bodyPr/>
          <a:lstStyle/>
          <a:p>
            <a:r>
              <a:rPr lang="en-ZA" dirty="0" smtClean="0"/>
              <a:t>Article 12 – </a:t>
            </a:r>
          </a:p>
          <a:p>
            <a:endParaRPr lang="en-ZA" dirty="0"/>
          </a:p>
          <a:p>
            <a:endParaRPr lang="en-ZA" dirty="0" smtClean="0"/>
          </a:p>
          <a:p>
            <a:r>
              <a:rPr lang="en-ZA" dirty="0" smtClean="0"/>
              <a:t>child has become settled, applicable after child has remained in requested state for more than 12 months. The S.A. Central Authority can assist the court with a determination of settlement by filing a report after conducting enquiry;</a:t>
            </a:r>
          </a:p>
          <a:p>
            <a:r>
              <a:rPr lang="en-ZA" dirty="0" smtClean="0"/>
              <a:t>In some cases the court will also have the benefit of a report from the child’s legal representative as well. </a:t>
            </a:r>
          </a:p>
          <a:p>
            <a:r>
              <a:rPr lang="en-ZA" dirty="0" smtClean="0"/>
              <a:t>The RSA has not seen much of this exception.</a:t>
            </a:r>
            <a:endParaRPr lang="en-ZA" dirty="0"/>
          </a:p>
        </p:txBody>
      </p:sp>
    </p:spTree>
    <p:extLst>
      <p:ext uri="{BB962C8B-B14F-4D97-AF65-F5344CB8AC3E}">
        <p14:creationId xmlns:p14="http://schemas.microsoft.com/office/powerpoint/2010/main" val="1118516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313" y="198438"/>
            <a:ext cx="3240831" cy="493712"/>
          </a:xfrm>
        </p:spPr>
        <p:txBody>
          <a:bodyPr/>
          <a:lstStyle/>
          <a:p>
            <a:r>
              <a:rPr lang="en-ZA" dirty="0"/>
              <a:t>EXCEPTIONS</a:t>
            </a:r>
          </a:p>
        </p:txBody>
      </p:sp>
      <p:sp>
        <p:nvSpPr>
          <p:cNvPr id="3" name="Content Placeholder 2"/>
          <p:cNvSpPr>
            <a:spLocks noGrp="1"/>
          </p:cNvSpPr>
          <p:nvPr>
            <p:ph idx="1"/>
          </p:nvPr>
        </p:nvSpPr>
        <p:spPr>
          <a:xfrm>
            <a:off x="251520" y="836712"/>
            <a:ext cx="8641655" cy="5544616"/>
          </a:xfrm>
        </p:spPr>
        <p:txBody>
          <a:bodyPr/>
          <a:lstStyle/>
          <a:p>
            <a:r>
              <a:rPr lang="en-ZA" dirty="0" smtClean="0"/>
              <a:t>Article 13(1)(a) – where requesting person or body having care of the child was in fact not exercising custody rights at the time of removal or retention; harm</a:t>
            </a:r>
          </a:p>
          <a:p>
            <a:r>
              <a:rPr lang="en-ZA" dirty="0" smtClean="0"/>
              <a:t>Article 13(1)(b) – there is grave risk</a:t>
            </a:r>
            <a:r>
              <a:rPr lang="en-ZA" dirty="0"/>
              <a:t> that the child’s return would expose </a:t>
            </a:r>
            <a:r>
              <a:rPr lang="en-ZA" dirty="0" smtClean="0"/>
              <a:t>him/her to physical or psychological harm or otherwise place the child in an intolerable situation;</a:t>
            </a:r>
          </a:p>
          <a:p>
            <a:pPr>
              <a:buFont typeface="Wingdings" pitchFamily="2" charset="2"/>
              <a:buChar char="q"/>
            </a:pPr>
            <a:r>
              <a:rPr lang="en-ZA" dirty="0" smtClean="0">
                <a:solidFill>
                  <a:srgbClr val="00B0F0"/>
                </a:solidFill>
              </a:rPr>
              <a:t>Most delays in finalizing cases flow from this exception. It entails requesting reports from the Foreign Central Authority on a variety of aspects, e.g. confirmation of existing protection orders, obtaining undertakings and putting in place safe return arrangements for the child, etc.</a:t>
            </a:r>
          </a:p>
          <a:p>
            <a:pPr>
              <a:buFont typeface="Wingdings" pitchFamily="2" charset="2"/>
              <a:buChar char="q"/>
            </a:pPr>
            <a:r>
              <a:rPr lang="en-ZA" dirty="0" smtClean="0">
                <a:solidFill>
                  <a:srgbClr val="00B0F0"/>
                </a:solidFill>
              </a:rPr>
              <a:t>Balancing the need for safe return measures with what is do-able in the requesting State; </a:t>
            </a:r>
          </a:p>
          <a:p>
            <a:pPr>
              <a:buFont typeface="Wingdings" pitchFamily="2" charset="2"/>
              <a:buChar char="q"/>
            </a:pPr>
            <a:r>
              <a:rPr lang="en-ZA" dirty="0" smtClean="0">
                <a:solidFill>
                  <a:srgbClr val="00B0F0"/>
                </a:solidFill>
              </a:rPr>
              <a:t>Focus on each child as an individual not children together as one entity;</a:t>
            </a:r>
          </a:p>
          <a:p>
            <a:pPr>
              <a:buFont typeface="Wingdings" pitchFamily="2" charset="2"/>
              <a:buChar char="q"/>
            </a:pPr>
            <a:r>
              <a:rPr lang="en-ZA" dirty="0" smtClean="0">
                <a:solidFill>
                  <a:srgbClr val="00B0F0"/>
                </a:solidFill>
              </a:rPr>
              <a:t>Requesting Central Authority may further delay due to obtaining translations into English due to S.A. article 42 reservation; </a:t>
            </a:r>
            <a:endParaRPr lang="en-ZA" dirty="0">
              <a:solidFill>
                <a:srgbClr val="00B0F0"/>
              </a:solidFill>
            </a:endParaRPr>
          </a:p>
        </p:txBody>
      </p:sp>
    </p:spTree>
    <p:extLst>
      <p:ext uri="{BB962C8B-B14F-4D97-AF65-F5344CB8AC3E}">
        <p14:creationId xmlns:p14="http://schemas.microsoft.com/office/powerpoint/2010/main" val="40275395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560" y="188640"/>
            <a:ext cx="6337300" cy="493712"/>
          </a:xfrm>
        </p:spPr>
        <p:txBody>
          <a:bodyPr/>
          <a:lstStyle/>
          <a:p>
            <a:r>
              <a:rPr lang="en-ZA" dirty="0"/>
              <a:t>EXCEPTIONS</a:t>
            </a:r>
          </a:p>
        </p:txBody>
      </p:sp>
      <p:sp>
        <p:nvSpPr>
          <p:cNvPr id="3" name="Content Placeholder 2"/>
          <p:cNvSpPr>
            <a:spLocks noGrp="1"/>
          </p:cNvSpPr>
          <p:nvPr>
            <p:ph idx="1"/>
          </p:nvPr>
        </p:nvSpPr>
        <p:spPr>
          <a:xfrm>
            <a:off x="0" y="1412875"/>
            <a:ext cx="8893175" cy="4497388"/>
          </a:xfrm>
        </p:spPr>
        <p:txBody>
          <a:bodyPr/>
          <a:lstStyle/>
          <a:p>
            <a:r>
              <a:rPr lang="en-ZA" dirty="0" smtClean="0"/>
              <a:t>Child objects to being returned and has attained an age and degree of maturity at which it is appropriate to take into account such child’s views;</a:t>
            </a:r>
          </a:p>
          <a:p>
            <a:pPr>
              <a:buFont typeface="Wingdings" pitchFamily="2" charset="2"/>
              <a:buChar char="q"/>
            </a:pPr>
            <a:r>
              <a:rPr lang="en-ZA" dirty="0" smtClean="0">
                <a:solidFill>
                  <a:srgbClr val="00B0F0"/>
                </a:solidFill>
              </a:rPr>
              <a:t>The Central Authority will assist the court in obtaining a social circumstances and background report on the child;</a:t>
            </a:r>
          </a:p>
          <a:p>
            <a:pPr>
              <a:buFont typeface="Wingdings" pitchFamily="2" charset="2"/>
              <a:buChar char="q"/>
            </a:pPr>
            <a:r>
              <a:rPr lang="en-ZA" dirty="0" smtClean="0">
                <a:solidFill>
                  <a:srgbClr val="00B0F0"/>
                </a:solidFill>
              </a:rPr>
              <a:t>The Family Counsellor will assist with an objective child focussed assessment of facts and circumstances of the child; </a:t>
            </a:r>
          </a:p>
          <a:p>
            <a:pPr>
              <a:buFont typeface="Wingdings" pitchFamily="2" charset="2"/>
              <a:buChar char="q"/>
            </a:pPr>
            <a:r>
              <a:rPr lang="en-ZA" dirty="0" smtClean="0">
                <a:solidFill>
                  <a:srgbClr val="00B0F0"/>
                </a:solidFill>
              </a:rPr>
              <a:t>Assessment of whether/not the child has been brainwashed by the taking parent directly or indirectly;</a:t>
            </a:r>
          </a:p>
          <a:p>
            <a:pPr>
              <a:buFont typeface="Wingdings" pitchFamily="2" charset="2"/>
              <a:buChar char="q"/>
            </a:pPr>
            <a:r>
              <a:rPr lang="en-ZA" dirty="0" smtClean="0">
                <a:solidFill>
                  <a:srgbClr val="00B0F0"/>
                </a:solidFill>
              </a:rPr>
              <a:t>Assess the presence or otherwise of parental alienation syndrome; </a:t>
            </a:r>
          </a:p>
          <a:p>
            <a:pPr>
              <a:buFont typeface="Wingdings" pitchFamily="2" charset="2"/>
              <a:buChar char="q"/>
            </a:pPr>
            <a:endParaRPr lang="en-ZA" dirty="0">
              <a:solidFill>
                <a:srgbClr val="00B0F0"/>
              </a:solidFill>
            </a:endParaRPr>
          </a:p>
        </p:txBody>
      </p:sp>
    </p:spTree>
    <p:extLst>
      <p:ext uri="{BB962C8B-B14F-4D97-AF65-F5344CB8AC3E}">
        <p14:creationId xmlns:p14="http://schemas.microsoft.com/office/powerpoint/2010/main" val="24705192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dirty="0" smtClean="0"/>
              <a:t>PROTECTIVE MEASURES</a:t>
            </a:r>
            <a:endParaRPr lang="en-ZA" dirty="0"/>
          </a:p>
        </p:txBody>
      </p:sp>
      <p:sp>
        <p:nvSpPr>
          <p:cNvPr id="3" name="Content Placeholder 2"/>
          <p:cNvSpPr>
            <a:spLocks noGrp="1"/>
          </p:cNvSpPr>
          <p:nvPr>
            <p:ph idx="1"/>
          </p:nvPr>
        </p:nvSpPr>
        <p:spPr/>
        <p:txBody>
          <a:bodyPr/>
          <a:lstStyle/>
          <a:p>
            <a:r>
              <a:rPr lang="en-ZA" dirty="0" smtClean="0"/>
              <a:t>Regulation 31 – where imminent danger or likelihood that a child may be wrongfully removed, parent must inform C.A. </a:t>
            </a:r>
          </a:p>
          <a:p>
            <a:r>
              <a:rPr lang="en-ZA" dirty="0" smtClean="0"/>
              <a:t>C.A. to inform border posts and liaise with immigration officers of the risk of removal</a:t>
            </a:r>
          </a:p>
          <a:p>
            <a:r>
              <a:rPr lang="en-ZA" dirty="0" smtClean="0"/>
              <a:t>DHA can also be requested not to issue the child at risk with a passport without the High Court’s permission.</a:t>
            </a:r>
            <a:endParaRPr lang="en-ZA" dirty="0"/>
          </a:p>
        </p:txBody>
      </p:sp>
    </p:spTree>
    <p:extLst>
      <p:ext uri="{BB962C8B-B14F-4D97-AF65-F5344CB8AC3E}">
        <p14:creationId xmlns:p14="http://schemas.microsoft.com/office/powerpoint/2010/main" val="20915698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0648"/>
            <a:ext cx="3744416" cy="493712"/>
          </a:xfrm>
        </p:spPr>
        <p:txBody>
          <a:bodyPr/>
          <a:lstStyle/>
          <a:p>
            <a:r>
              <a:rPr lang="en-ZA" dirty="0" smtClean="0"/>
              <a:t>ADMINISTRATIVELY</a:t>
            </a:r>
            <a:endParaRPr lang="en-ZA" dirty="0"/>
          </a:p>
        </p:txBody>
      </p:sp>
      <p:sp>
        <p:nvSpPr>
          <p:cNvPr id="3" name="Content Placeholder 2"/>
          <p:cNvSpPr>
            <a:spLocks noGrp="1"/>
          </p:cNvSpPr>
          <p:nvPr>
            <p:ph idx="1"/>
          </p:nvPr>
        </p:nvSpPr>
        <p:spPr>
          <a:xfrm>
            <a:off x="1547813" y="1412874"/>
            <a:ext cx="7345362" cy="4752429"/>
          </a:xfrm>
        </p:spPr>
        <p:txBody>
          <a:bodyPr/>
          <a:lstStyle/>
          <a:p>
            <a:r>
              <a:rPr lang="en-ZA" sz="2800" dirty="0" smtClean="0"/>
              <a:t>Keep S.A. country profile and contact details up to date on Hague Conference website;</a:t>
            </a:r>
          </a:p>
          <a:p>
            <a:r>
              <a:rPr lang="en-ZA" sz="2800" dirty="0" smtClean="0"/>
              <a:t>Participate in various projects initiated by the Permanent Bureau;</a:t>
            </a:r>
          </a:p>
          <a:p>
            <a:r>
              <a:rPr lang="en-ZA" sz="2800" dirty="0" smtClean="0"/>
              <a:t>Public awareness raising for parents;</a:t>
            </a:r>
          </a:p>
          <a:p>
            <a:r>
              <a:rPr lang="en-ZA" sz="2800" dirty="0" smtClean="0"/>
              <a:t>Maintain an electronic information platform;</a:t>
            </a:r>
          </a:p>
          <a:p>
            <a:r>
              <a:rPr lang="en-ZA" sz="2800" dirty="0" smtClean="0"/>
              <a:t>Maintaining statistics;</a:t>
            </a:r>
          </a:p>
          <a:p>
            <a:r>
              <a:rPr lang="en-ZA" sz="2800" dirty="0" smtClean="0"/>
              <a:t>Stakeholder management</a:t>
            </a:r>
          </a:p>
          <a:p>
            <a:pPr marL="0" indent="0">
              <a:buNone/>
            </a:pPr>
            <a:endParaRPr lang="en-ZA" dirty="0" smtClean="0"/>
          </a:p>
          <a:p>
            <a:endParaRPr lang="en-ZA" dirty="0"/>
          </a:p>
        </p:txBody>
      </p:sp>
    </p:spTree>
    <p:extLst>
      <p:ext uri="{BB962C8B-B14F-4D97-AF65-F5344CB8AC3E}">
        <p14:creationId xmlns:p14="http://schemas.microsoft.com/office/powerpoint/2010/main" val="20932840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9" y="198438"/>
            <a:ext cx="5976664" cy="493712"/>
          </a:xfrm>
        </p:spPr>
        <p:txBody>
          <a:bodyPr/>
          <a:lstStyle/>
          <a:p>
            <a:r>
              <a:rPr lang="en-ZA" dirty="0" smtClean="0"/>
              <a:t>FOR FURTHER PONDERING</a:t>
            </a:r>
            <a:endParaRPr lang="en-ZA" dirty="0"/>
          </a:p>
        </p:txBody>
      </p:sp>
      <p:sp>
        <p:nvSpPr>
          <p:cNvPr id="3" name="Content Placeholder 2"/>
          <p:cNvSpPr>
            <a:spLocks noGrp="1"/>
          </p:cNvSpPr>
          <p:nvPr>
            <p:ph idx="1"/>
          </p:nvPr>
        </p:nvSpPr>
        <p:spPr>
          <a:xfrm>
            <a:off x="539552" y="1052736"/>
            <a:ext cx="7345362" cy="4824536"/>
          </a:xfrm>
        </p:spPr>
        <p:txBody>
          <a:bodyPr/>
          <a:lstStyle/>
          <a:p>
            <a:r>
              <a:rPr lang="en-ZA" sz="2400" dirty="0" smtClean="0"/>
              <a:t>Whether there is appetite to lobby for separate uniform rules of court to regulate child abduction litigation;</a:t>
            </a:r>
          </a:p>
          <a:p>
            <a:r>
              <a:rPr lang="en-ZA" sz="2400" dirty="0" smtClean="0"/>
              <a:t>Appeals that can cause delays of up to a year – can they be limited/curbed;</a:t>
            </a:r>
          </a:p>
          <a:p>
            <a:r>
              <a:rPr lang="en-ZA" sz="2400" dirty="0" smtClean="0"/>
              <a:t>The convention has been made subject to the provisions of the Children’s Act – section 275</a:t>
            </a:r>
          </a:p>
          <a:p>
            <a:r>
              <a:rPr lang="en-ZA" sz="2400" dirty="0" smtClean="0"/>
              <a:t>Lobbying for ratification of the 1996 Hague Convention on </a:t>
            </a:r>
            <a:r>
              <a:rPr lang="en-ZA" sz="2400" dirty="0"/>
              <a:t>Jurisdiction, Applicable Law, Recognition, Enforcement and Co-operation in Respect of Parental Responsibility and Measures for the Protection of Children</a:t>
            </a:r>
            <a:r>
              <a:rPr lang="en-ZA" sz="2400" dirty="0" smtClean="0"/>
              <a:t> </a:t>
            </a:r>
            <a:endParaRPr lang="en-ZA" sz="2400" dirty="0"/>
          </a:p>
        </p:txBody>
      </p:sp>
    </p:spTree>
    <p:extLst>
      <p:ext uri="{BB962C8B-B14F-4D97-AF65-F5344CB8AC3E}">
        <p14:creationId xmlns:p14="http://schemas.microsoft.com/office/powerpoint/2010/main" val="27525142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5656" y="548680"/>
            <a:ext cx="4824536" cy="2509936"/>
          </a:xfrm>
        </p:spPr>
        <p:txBody>
          <a:bodyPr/>
          <a:lstStyle/>
          <a:p>
            <a:r>
              <a:rPr lang="en-ZA" dirty="0" smtClean="0"/>
              <a:t>THANK YOU</a:t>
            </a:r>
            <a:endParaRPr lang="en-ZA" dirty="0"/>
          </a:p>
        </p:txBody>
      </p:sp>
      <p:pic>
        <p:nvPicPr>
          <p:cNvPr id="1027" name="Picture 3" descr="C:\Users\PeSeabi\AppData\Local\Microsoft\Windows\Temporary Internet Files\Content.IE5\ZN5WAD55\yckegkbMi[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2348880"/>
            <a:ext cx="2785889" cy="26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5679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313" y="198438"/>
            <a:ext cx="4608983" cy="493712"/>
          </a:xfrm>
        </p:spPr>
        <p:txBody>
          <a:bodyPr/>
          <a:lstStyle/>
          <a:p>
            <a:r>
              <a:rPr lang="en-ZA" dirty="0" smtClean="0"/>
              <a:t>THE PEOPLE AFFECTED</a:t>
            </a:r>
            <a:endParaRPr lang="en-ZA" dirty="0"/>
          </a:p>
        </p:txBody>
      </p:sp>
      <p:sp>
        <p:nvSpPr>
          <p:cNvPr id="3" name="Content Placeholder 2"/>
          <p:cNvSpPr>
            <a:spLocks noGrp="1"/>
          </p:cNvSpPr>
          <p:nvPr>
            <p:ph idx="1"/>
          </p:nvPr>
        </p:nvSpPr>
        <p:spPr>
          <a:xfrm>
            <a:off x="1547813" y="836712"/>
            <a:ext cx="7345362" cy="5073551"/>
          </a:xfrm>
        </p:spPr>
        <p:txBody>
          <a:bodyPr/>
          <a:lstStyle/>
          <a:p>
            <a:r>
              <a:rPr lang="en-ZA" dirty="0" smtClean="0">
                <a:solidFill>
                  <a:srgbClr val="C00000"/>
                </a:solidFill>
              </a:rPr>
              <a:t>The abducted child/</a:t>
            </a:r>
            <a:r>
              <a:rPr lang="en-ZA" dirty="0" err="1" smtClean="0">
                <a:solidFill>
                  <a:srgbClr val="C00000"/>
                </a:solidFill>
              </a:rPr>
              <a:t>ren</a:t>
            </a:r>
            <a:r>
              <a:rPr lang="en-ZA" dirty="0" smtClean="0">
                <a:solidFill>
                  <a:srgbClr val="C00000"/>
                </a:solidFill>
              </a:rPr>
              <a:t> </a:t>
            </a:r>
            <a:r>
              <a:rPr lang="en-ZA" dirty="0" smtClean="0"/>
              <a:t>– often don’t know what is happening, could have been told distorted facts by the taking parent, uprooted from familiar environment and separated, anxious about future arrangements, wondering whether they will ever see the left behind parent, in a foreign land/language/culture/climate, will they ever see their friends back home, will they return to former school, will their lives ever go back to normal. </a:t>
            </a:r>
          </a:p>
          <a:p>
            <a:r>
              <a:rPr lang="en-ZA" dirty="0" smtClean="0">
                <a:solidFill>
                  <a:srgbClr val="C00000"/>
                </a:solidFill>
              </a:rPr>
              <a:t>The left behind parent- </a:t>
            </a:r>
            <a:r>
              <a:rPr lang="en-ZA" dirty="0" smtClean="0"/>
              <a:t>shocked by discovery of the unilateral removal, will he/she ever see the child/</a:t>
            </a:r>
            <a:r>
              <a:rPr lang="en-ZA" dirty="0" err="1" smtClean="0"/>
              <a:t>ren</a:t>
            </a:r>
            <a:r>
              <a:rPr lang="en-ZA" dirty="0" smtClean="0"/>
              <a:t>, where and how will he/she see them, will his/her interests be well represented in a land where no-one knows him/her, knows nothing about the legal system of the foreign country, is there justice for foreigners in the requested country, will I afford the costs of litigation.</a:t>
            </a:r>
            <a:endParaRPr lang="en-ZA" dirty="0"/>
          </a:p>
        </p:txBody>
      </p:sp>
    </p:spTree>
    <p:extLst>
      <p:ext uri="{BB962C8B-B14F-4D97-AF65-F5344CB8AC3E}">
        <p14:creationId xmlns:p14="http://schemas.microsoft.com/office/powerpoint/2010/main" val="1042770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313" y="198438"/>
            <a:ext cx="4825007" cy="493712"/>
          </a:xfrm>
        </p:spPr>
        <p:txBody>
          <a:bodyPr/>
          <a:lstStyle/>
          <a:p>
            <a:r>
              <a:rPr lang="en-ZA" dirty="0"/>
              <a:t>THE PEOPLE AFFECTED</a:t>
            </a:r>
          </a:p>
        </p:txBody>
      </p:sp>
      <p:sp>
        <p:nvSpPr>
          <p:cNvPr id="3" name="Content Placeholder 2"/>
          <p:cNvSpPr>
            <a:spLocks noGrp="1"/>
          </p:cNvSpPr>
          <p:nvPr>
            <p:ph idx="1"/>
          </p:nvPr>
        </p:nvSpPr>
        <p:spPr>
          <a:xfrm>
            <a:off x="1547813" y="908720"/>
            <a:ext cx="7345362" cy="5001543"/>
          </a:xfrm>
        </p:spPr>
        <p:txBody>
          <a:bodyPr/>
          <a:lstStyle/>
          <a:p>
            <a:r>
              <a:rPr lang="en-ZA" dirty="0" smtClean="0">
                <a:solidFill>
                  <a:srgbClr val="C00000"/>
                </a:solidFill>
              </a:rPr>
              <a:t>The taking parent </a:t>
            </a:r>
            <a:r>
              <a:rPr lang="en-ZA" dirty="0" smtClean="0"/>
              <a:t>– removed/retained child/</a:t>
            </a:r>
            <a:r>
              <a:rPr lang="en-ZA" dirty="0" err="1" smtClean="0"/>
              <a:t>ren</a:t>
            </a:r>
            <a:r>
              <a:rPr lang="en-ZA" dirty="0" smtClean="0"/>
              <a:t> under false pretences, may not wish to be found so he/she can continue concealing the children’s whereabouts, does not want to return to requesting country because extended family and support structure is in requested country,  fears financial/physical/ emotional abuse, has previously encountered immigration issues in requesting country or risks encountering such issues upon return, does not want to return to being financially dependant on the LBP, what will life be like after return, will the legal system of the requesting state be sympathetic after return if relocation is applied for, what are the risks of the children alone being returned. </a:t>
            </a:r>
          </a:p>
          <a:p>
            <a:r>
              <a:rPr lang="en-ZA" dirty="0" smtClean="0"/>
              <a:t>ALL ARE EXPERIENCING NEGATIVE EMOTIONS OFTEN INTENSE e.g. fear, anxiety, loss, doubt, mistrust, panic, depression, distraught, devastation, and so on. </a:t>
            </a:r>
            <a:endParaRPr lang="en-ZA" dirty="0"/>
          </a:p>
        </p:txBody>
      </p:sp>
    </p:spTree>
    <p:extLst>
      <p:ext uri="{BB962C8B-B14F-4D97-AF65-F5344CB8AC3E}">
        <p14:creationId xmlns:p14="http://schemas.microsoft.com/office/powerpoint/2010/main" val="20413460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ZA"/>
          </a:p>
        </p:txBody>
      </p:sp>
      <p:sp>
        <p:nvSpPr>
          <p:cNvPr id="3" name="Content Placeholder 2"/>
          <p:cNvSpPr>
            <a:spLocks noGrp="1"/>
          </p:cNvSpPr>
          <p:nvPr>
            <p:ph idx="1"/>
          </p:nvPr>
        </p:nvSpPr>
        <p:spPr/>
        <p:txBody>
          <a:bodyPr/>
          <a:lstStyle/>
          <a:p>
            <a:endParaRPr lang="en-ZA" dirty="0"/>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5" y="116632"/>
            <a:ext cx="8784976" cy="6480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863922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313" y="198438"/>
            <a:ext cx="4248943" cy="493712"/>
          </a:xfrm>
        </p:spPr>
        <p:txBody>
          <a:bodyPr/>
          <a:lstStyle/>
          <a:p>
            <a:r>
              <a:rPr lang="en-ZA" dirty="0" smtClean="0"/>
              <a:t>LONG TERM EFFECTS </a:t>
            </a:r>
            <a:endParaRPr lang="en-ZA"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692696"/>
            <a:ext cx="7920880" cy="5616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4918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7313" y="198438"/>
            <a:ext cx="4897015" cy="493712"/>
          </a:xfrm>
        </p:spPr>
        <p:txBody>
          <a:bodyPr/>
          <a:lstStyle/>
          <a:p>
            <a:r>
              <a:rPr lang="en-ZA" dirty="0" smtClean="0"/>
              <a:t>THE CONVENTION IN THE RSA </a:t>
            </a:r>
            <a:endParaRPr lang="en-ZA" dirty="0"/>
          </a:p>
        </p:txBody>
      </p:sp>
      <p:sp>
        <p:nvSpPr>
          <p:cNvPr id="3" name="Content Placeholder 2"/>
          <p:cNvSpPr>
            <a:spLocks noGrp="1"/>
          </p:cNvSpPr>
          <p:nvPr>
            <p:ph idx="1"/>
          </p:nvPr>
        </p:nvSpPr>
        <p:spPr/>
        <p:txBody>
          <a:bodyPr/>
          <a:lstStyle/>
          <a:p>
            <a:r>
              <a:rPr lang="en-ZA" dirty="0" smtClean="0"/>
              <a:t>South Africa ratified the Hague child abduction convention in June 1996;</a:t>
            </a:r>
          </a:p>
          <a:p>
            <a:r>
              <a:rPr lang="en-ZA" dirty="0" smtClean="0"/>
              <a:t>The Convention was first introduced into S.A. on 1 October 1997 through the promulgation of the Hague Convention on the Civil Aspects of International Child Abduction Act 72 of 1996;</a:t>
            </a:r>
          </a:p>
          <a:p>
            <a:r>
              <a:rPr lang="en-ZA" dirty="0"/>
              <a:t>Currently </a:t>
            </a:r>
            <a:r>
              <a:rPr lang="en-ZA" dirty="0" smtClean="0"/>
              <a:t>application </a:t>
            </a:r>
            <a:r>
              <a:rPr lang="en-ZA" dirty="0"/>
              <a:t>in S.A.is enabled through chapter 17 of the Children’s Act 35 of 2005</a:t>
            </a:r>
          </a:p>
          <a:p>
            <a:endParaRPr lang="en-ZA" dirty="0"/>
          </a:p>
        </p:txBody>
      </p:sp>
    </p:spTree>
    <p:extLst>
      <p:ext uri="{BB962C8B-B14F-4D97-AF65-F5344CB8AC3E}">
        <p14:creationId xmlns:p14="http://schemas.microsoft.com/office/powerpoint/2010/main" val="2982970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552" y="1196975"/>
            <a:ext cx="8348861" cy="647849"/>
          </a:xfrm>
        </p:spPr>
        <p:txBody>
          <a:bodyPr/>
          <a:lstStyle/>
          <a:p>
            <a:pPr algn="ctr" eaLnBrk="1" hangingPunct="1"/>
            <a:r>
              <a:rPr lang="en-ZA" sz="3000" dirty="0" smtClean="0"/>
              <a:t>THE CONVENTION IN THE RSA</a:t>
            </a:r>
            <a:endParaRPr lang="en-ZA" sz="3000" dirty="0" smtClean="0"/>
          </a:p>
        </p:txBody>
      </p:sp>
      <p:sp>
        <p:nvSpPr>
          <p:cNvPr id="2051" name="Rectangle 3"/>
          <p:cNvSpPr>
            <a:spLocks noGrp="1" noChangeArrowheads="1"/>
          </p:cNvSpPr>
          <p:nvPr>
            <p:ph type="subTitle" idx="1"/>
          </p:nvPr>
        </p:nvSpPr>
        <p:spPr>
          <a:xfrm>
            <a:off x="467544" y="2132856"/>
            <a:ext cx="8496944" cy="3816424"/>
          </a:xfrm>
        </p:spPr>
        <p:txBody>
          <a:bodyPr/>
          <a:lstStyle/>
          <a:p>
            <a:pPr marL="342900" indent="-342900" eaLnBrk="1" hangingPunct="1">
              <a:buFont typeface="Wingdings" pitchFamily="2" charset="2"/>
              <a:buChar char="q"/>
            </a:pPr>
            <a:r>
              <a:rPr lang="en-ZA" dirty="0" smtClean="0"/>
              <a:t>Designation of a Central Authority is a key obligation of contracting states i.t.o. article 6 of the Convention</a:t>
            </a:r>
            <a:r>
              <a:rPr lang="en-ZA" dirty="0"/>
              <a:t>;</a:t>
            </a:r>
            <a:endParaRPr lang="en-ZA" dirty="0" smtClean="0"/>
          </a:p>
          <a:p>
            <a:pPr marL="342900" indent="-342900" eaLnBrk="1" hangingPunct="1">
              <a:buFont typeface="Wingdings" pitchFamily="2" charset="2"/>
              <a:buChar char="q"/>
            </a:pPr>
            <a:r>
              <a:rPr lang="en-ZA" dirty="0" smtClean="0"/>
              <a:t>Section 276(1)(a) specifies the Chief Family Advocate as appointed by the Minister in terms of the Mediation in Certain Divorce Matters Act;</a:t>
            </a:r>
          </a:p>
          <a:p>
            <a:pPr marL="342900" indent="-342900" eaLnBrk="1" hangingPunct="1">
              <a:buFont typeface="Wingdings" pitchFamily="2" charset="2"/>
              <a:buChar char="q"/>
            </a:pPr>
            <a:r>
              <a:rPr lang="en-ZA" dirty="0" smtClean="0"/>
              <a:t>Section 276(2) enjoins the Chief Family Advocate to perform the functions assigned by the Convention to Central Authorities;</a:t>
            </a:r>
          </a:p>
          <a:p>
            <a:pPr marL="342900" indent="-342900" eaLnBrk="1" hangingPunct="1">
              <a:buFont typeface="Wingdings" pitchFamily="2" charset="2"/>
              <a:buChar char="q"/>
            </a:pPr>
            <a:r>
              <a:rPr lang="en-ZA" dirty="0" smtClean="0"/>
              <a:t>Section 277 makes provision for the delegation of the Chief Family Advocate’s powers and duties under the Convention to any Family Advocate. </a:t>
            </a:r>
          </a:p>
        </p:txBody>
      </p:sp>
    </p:spTree>
    <p:extLst>
      <p:ext uri="{BB962C8B-B14F-4D97-AF65-F5344CB8AC3E}">
        <p14:creationId xmlns:p14="http://schemas.microsoft.com/office/powerpoint/2010/main" val="25214257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424936" cy="576064"/>
          </a:xfrm>
        </p:spPr>
        <p:txBody>
          <a:bodyPr/>
          <a:lstStyle/>
          <a:p>
            <a:r>
              <a:rPr lang="en-ZA" dirty="0" smtClean="0"/>
              <a:t>DUTIES AND POWERS OF THE CENTRAL AUTHORITY: AN OVERVIEW</a:t>
            </a:r>
            <a:endParaRPr lang="en-ZA" dirty="0"/>
          </a:p>
        </p:txBody>
      </p:sp>
      <p:sp>
        <p:nvSpPr>
          <p:cNvPr id="3" name="Content Placeholder 2"/>
          <p:cNvSpPr>
            <a:spLocks noGrp="1"/>
          </p:cNvSpPr>
          <p:nvPr>
            <p:ph idx="1"/>
          </p:nvPr>
        </p:nvSpPr>
        <p:spPr>
          <a:xfrm>
            <a:off x="323528" y="908720"/>
            <a:ext cx="8640960" cy="5688632"/>
          </a:xfrm>
        </p:spPr>
        <p:txBody>
          <a:bodyPr/>
          <a:lstStyle/>
          <a:p>
            <a:r>
              <a:rPr lang="en-ZA" sz="2400" dirty="0"/>
              <a:t>A</a:t>
            </a:r>
            <a:r>
              <a:rPr lang="en-ZA" sz="2400" dirty="0" smtClean="0"/>
              <a:t>rticle 7 places emphasis on cooperation with each other and promotion of cooperation between competent authorities in order to achieve prompt return of children as well as the other objectives of the Convention.</a:t>
            </a:r>
          </a:p>
          <a:p>
            <a:r>
              <a:rPr lang="en-ZA" sz="2400" dirty="0" smtClean="0"/>
              <a:t>Article 7(a) – (i) lists the specific duties. Stakeholder Management is therefore critical*</a:t>
            </a:r>
          </a:p>
          <a:p>
            <a:pPr marL="0" indent="0">
              <a:buNone/>
            </a:pPr>
            <a:r>
              <a:rPr lang="en-ZA" sz="2400" dirty="0" smtClean="0"/>
              <a:t> </a:t>
            </a:r>
            <a:r>
              <a:rPr lang="en-ZA" u="sng" dirty="0" smtClean="0"/>
              <a:t>WHAT WE DO IN PRACTICE UPON RECEIPT OF AN APPLICATION</a:t>
            </a:r>
          </a:p>
          <a:p>
            <a:r>
              <a:rPr lang="en-ZA" sz="2400" dirty="0" smtClean="0"/>
              <a:t>Check for completeness of supporting documents*;</a:t>
            </a:r>
          </a:p>
          <a:p>
            <a:r>
              <a:rPr lang="en-ZA" sz="2400" dirty="0" smtClean="0"/>
              <a:t>Evaluate the application whether/not well-founded ,i.e. meets Convention requirements in art 3 read with art 5;</a:t>
            </a:r>
          </a:p>
          <a:p>
            <a:r>
              <a:rPr lang="en-ZA" sz="2400" dirty="0" smtClean="0"/>
              <a:t>Register the case and confirm registration with foreign Central Authority;</a:t>
            </a:r>
          </a:p>
          <a:p>
            <a:r>
              <a:rPr lang="en-ZA" sz="2400" dirty="0" smtClean="0"/>
              <a:t>Discover the whereabouts of the child/children and/or taking parent (where address not known, trace);</a:t>
            </a:r>
          </a:p>
          <a:p>
            <a:pPr>
              <a:buFont typeface="Wingdings" pitchFamily="2" charset="2"/>
              <a:buChar char="Ø"/>
            </a:pPr>
            <a:endParaRPr lang="en-ZA" dirty="0"/>
          </a:p>
        </p:txBody>
      </p:sp>
    </p:spTree>
    <p:extLst>
      <p:ext uri="{BB962C8B-B14F-4D97-AF65-F5344CB8AC3E}">
        <p14:creationId xmlns:p14="http://schemas.microsoft.com/office/powerpoint/2010/main" val="5615946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6632"/>
            <a:ext cx="8785101" cy="792088"/>
          </a:xfrm>
        </p:spPr>
        <p:txBody>
          <a:bodyPr/>
          <a:lstStyle/>
          <a:p>
            <a:r>
              <a:rPr lang="en-ZA" u="sng" dirty="0" smtClean="0"/>
              <a:t>WHAT WE DO  ON RECEIPT OF AN APPLICATION – CONTD.</a:t>
            </a:r>
            <a:r>
              <a:rPr lang="en-ZA" u="sng" dirty="0"/>
              <a:t/>
            </a:r>
            <a:br>
              <a:rPr lang="en-ZA" u="sng" dirty="0"/>
            </a:br>
            <a:endParaRPr lang="en-ZA" dirty="0"/>
          </a:p>
        </p:txBody>
      </p:sp>
      <p:sp>
        <p:nvSpPr>
          <p:cNvPr id="3" name="Content Placeholder 2"/>
          <p:cNvSpPr>
            <a:spLocks noGrp="1"/>
          </p:cNvSpPr>
          <p:nvPr>
            <p:ph idx="1"/>
          </p:nvPr>
        </p:nvSpPr>
        <p:spPr>
          <a:xfrm>
            <a:off x="179512" y="476672"/>
            <a:ext cx="8713663" cy="5976664"/>
          </a:xfrm>
        </p:spPr>
        <p:txBody>
          <a:bodyPr/>
          <a:lstStyle/>
          <a:p>
            <a:r>
              <a:rPr lang="en-ZA" sz="2400" dirty="0" smtClean="0"/>
              <a:t>After location, commence with negotiations for voluntary return (where it is established that no risk of re-abduction is imminent);</a:t>
            </a:r>
          </a:p>
          <a:p>
            <a:r>
              <a:rPr lang="en-ZA" sz="2400" dirty="0" smtClean="0"/>
              <a:t>Surrender of travel documents where risk of further movement manifests;</a:t>
            </a:r>
          </a:p>
          <a:p>
            <a:r>
              <a:rPr lang="en-ZA" sz="2400" dirty="0" smtClean="0"/>
              <a:t>Mediate interim contact where possible;</a:t>
            </a:r>
          </a:p>
          <a:p>
            <a:r>
              <a:rPr lang="en-ZA" sz="2400" dirty="0" smtClean="0"/>
              <a:t>At this point it becomes clear whether/not litigation is necessary and in the majority of cases what the defence of the taking parent is going to be;</a:t>
            </a:r>
          </a:p>
          <a:p>
            <a:r>
              <a:rPr lang="en-ZA" sz="2400" dirty="0" smtClean="0"/>
              <a:t>Regulation 17(1)(b) requires the C.A. to bring the application to court within 10 days of locating the child*;</a:t>
            </a:r>
          </a:p>
          <a:p>
            <a:r>
              <a:rPr lang="en-ZA" sz="2400" dirty="0" smtClean="0"/>
              <a:t>State Attorney given instruction to litigate;</a:t>
            </a:r>
          </a:p>
          <a:p>
            <a:r>
              <a:rPr lang="en-ZA" sz="2400" dirty="0" smtClean="0"/>
              <a:t>Foreign Central Authority is expected to furnish additional information required to prepare application/supporting documents*</a:t>
            </a:r>
            <a:endParaRPr lang="en-ZA" sz="2400" dirty="0"/>
          </a:p>
        </p:txBody>
      </p:sp>
    </p:spTree>
    <p:extLst>
      <p:ext uri="{BB962C8B-B14F-4D97-AF65-F5344CB8AC3E}">
        <p14:creationId xmlns:p14="http://schemas.microsoft.com/office/powerpoint/2010/main" val="2071503571"/>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563</TotalTime>
  <Words>1621</Words>
  <Application>Microsoft Office PowerPoint</Application>
  <PresentationFormat>On-screen Show (4:3)</PresentationFormat>
  <Paragraphs>95</Paragraphs>
  <Slides>17</Slides>
  <Notes>8</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Default Design</vt:lpstr>
      <vt:lpstr>1_Default Design</vt:lpstr>
      <vt:lpstr> IMPLEMENTATION OF THE 1980 HAGUE CHILD ABDUCTION CONVENTION IN SOUTH AFRICA</vt:lpstr>
      <vt:lpstr>THE PEOPLE AFFECTED</vt:lpstr>
      <vt:lpstr>THE PEOPLE AFFECTED</vt:lpstr>
      <vt:lpstr>PowerPoint Presentation</vt:lpstr>
      <vt:lpstr>LONG TERM EFFECTS </vt:lpstr>
      <vt:lpstr>THE CONVENTION IN THE RSA </vt:lpstr>
      <vt:lpstr>THE CONVENTION IN THE RSA</vt:lpstr>
      <vt:lpstr>DUTIES AND POWERS OF THE CENTRAL AUTHORITY: AN OVERVIEW</vt:lpstr>
      <vt:lpstr>WHAT WE DO  ON RECEIPT OF AN APPLICATION – CONTD. </vt:lpstr>
      <vt:lpstr>WHAT WE DO IN PRACTICE UPON RECEIPT OF AN APPLICATION </vt:lpstr>
      <vt:lpstr>EXCEPTIONS</vt:lpstr>
      <vt:lpstr>EXCEPTIONS</vt:lpstr>
      <vt:lpstr>EXCEPTIONS</vt:lpstr>
      <vt:lpstr>PROTECTIVE MEASURES</vt:lpstr>
      <vt:lpstr>ADMINISTRATIVELY</vt:lpstr>
      <vt:lpstr>FOR FURTHER PONDERING</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Seabi Petunia</dc:creator>
  <cp:lastModifiedBy>Seabi-Mathope Petunia</cp:lastModifiedBy>
  <cp:revision>41</cp:revision>
  <dcterms:created xsi:type="dcterms:W3CDTF">2017-08-17T15:38:40Z</dcterms:created>
  <dcterms:modified xsi:type="dcterms:W3CDTF">2019-04-01T08:11:53Z</dcterms:modified>
</cp:coreProperties>
</file>